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Montserrat"/>
      <p:regular r:id="rId52"/>
      <p:bold r:id="rId53"/>
      <p:italic r:id="rId54"/>
      <p:boldItalic r:id="rId55"/>
    </p:embeddedFont>
    <p:embeddedFont>
      <p:font typeface="Source Code Pro"/>
      <p:regular r:id="rId56"/>
      <p:bold r:id="rId57"/>
      <p:italic r:id="rId58"/>
      <p:boldItalic r:id="rId59"/>
    </p:embeddedFont>
    <p:embeddedFont>
      <p:font typeface="Oswald"/>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7CEC5C-BD5E-420E-BD8A-B43EB0C0465A}">
  <a:tblStyle styleId="{837CEC5C-BD5E-420E-BD8A-B43EB0C0465A}" styleName="Table_0">
    <a:wholeTbl>
      <a:tcTxStyle>
        <a:font>
          <a:latin typeface="Arial"/>
          <a:ea typeface="Arial"/>
          <a:cs typeface="Arial"/>
        </a:font>
        <a:srgbClr val="000000"/>
      </a:tcTxStyle>
      <a:tcStyle>
        <a:tcBdr>
          <a:left>
            <a:ln cap="flat" cmpd="sng" w="6350">
              <a:solidFill>
                <a:srgbClr val="FFFFFF"/>
              </a:solidFill>
              <a:prstDash val="solid"/>
              <a:round/>
              <a:headEnd len="sm" w="sm" type="none"/>
              <a:tailEnd len="sm" w="sm" type="none"/>
            </a:ln>
          </a:left>
          <a:right>
            <a:ln cap="flat" cmpd="sng" w="6350">
              <a:solidFill>
                <a:srgbClr val="FFFFFF"/>
              </a:solidFill>
              <a:prstDash val="solid"/>
              <a:round/>
              <a:headEnd len="sm" w="sm" type="none"/>
              <a:tailEnd len="sm" w="sm" type="none"/>
            </a:ln>
          </a:right>
          <a:top>
            <a:ln cap="flat" cmpd="sng" w="6350">
              <a:solidFill>
                <a:srgbClr val="FFFFFF"/>
              </a:solidFill>
              <a:prstDash val="solid"/>
              <a:round/>
              <a:headEnd len="sm" w="sm" type="none"/>
              <a:tailEnd len="sm" w="sm" type="none"/>
            </a:ln>
          </a:top>
          <a:bottom>
            <a:ln cap="flat" cmpd="sng" w="6350">
              <a:solidFill>
                <a:srgbClr val="FFFFFF"/>
              </a:solidFill>
              <a:prstDash val="solid"/>
              <a:round/>
              <a:headEnd len="sm" w="sm" type="none"/>
              <a:tailEnd len="sm" w="sm" type="none"/>
            </a:ln>
          </a:bottom>
          <a:insideH>
            <a:ln cap="flat" cmpd="sng" w="6350">
              <a:solidFill>
                <a:srgbClr val="FFFFFF"/>
              </a:solidFill>
              <a:prstDash val="solid"/>
              <a:round/>
              <a:headEnd len="sm" w="sm" type="none"/>
              <a:tailEnd len="sm" w="sm" type="none"/>
            </a:ln>
          </a:insideH>
          <a:insideV>
            <a:ln cap="flat" cmpd="sng" w="6350">
              <a:solidFill>
                <a:srgbClr val="FFFFFF"/>
              </a:solidFill>
              <a:prstDash val="solid"/>
              <a:round/>
              <a:headEnd len="sm" w="sm" type="none"/>
              <a:tailEnd len="sm" w="sm" type="none"/>
            </a:ln>
          </a:insideV>
        </a:tcBdr>
        <a:fill>
          <a:solidFill>
            <a:srgbClr val="FFC8E8"/>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Oswa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swa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SourceCodePro-bold.fntdata"/><Relationship Id="rId12" Type="http://schemas.openxmlformats.org/officeDocument/2006/relationships/slide" Target="slides/slide6.xml"/><Relationship Id="rId56" Type="http://schemas.openxmlformats.org/officeDocument/2006/relationships/font" Target="fonts/SourceCodePro-regular.fntdata"/><Relationship Id="rId15" Type="http://schemas.openxmlformats.org/officeDocument/2006/relationships/slide" Target="slides/slide9.xml"/><Relationship Id="rId59" Type="http://schemas.openxmlformats.org/officeDocument/2006/relationships/font" Target="fonts/SourceCodePro-boldItalic.fntdata"/><Relationship Id="rId14" Type="http://schemas.openxmlformats.org/officeDocument/2006/relationships/slide" Target="slides/slide8.xml"/><Relationship Id="rId58" Type="http://schemas.openxmlformats.org/officeDocument/2006/relationships/font" Target="fonts/SourceCodePr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1703b51a55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1703b51a55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c0cb3e411_0_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c0cb3e4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475a938dcb_0_4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75a938dc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c0cb3e411_0_2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c0cb3e41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c0cb3e411_0_3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c0cb3e41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475a938dcb_0_6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75a938dc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475a938dcb_0_7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5a938dc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75a938dcb_0_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75a938dc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703b51a55_0_459: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703b51a5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703b51a55_0_48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703b51a5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1703b51a55_0_46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1703b51a5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703b51a55_0_47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703b51a5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703b51a55_0_47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703b51a55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e6a7313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e6a7313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e6a731358_0_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e6a73135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c4623350d_0_1: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c462335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75a938dcb_0_15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75a938dc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1703b51a55_0_434: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1703b51a55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1703b51a55_0_44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1703b51a55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fc9cab85_0_36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fc9cab85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ec8def19_0_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ec8de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c0cb3e411_0_4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c0cb3e41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3269aaa53_0_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3269aaa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52d5a160_0_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52d5a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3269aaa53_0_1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3269aaa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3269aaa53_0_16: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3269aaa5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6645549bf_0_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6645549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1943fab42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1943fab42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943fab420_0_63: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943fab42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fb32b4b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fb32b4b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4fc9cab8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4fc9cab8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fb32b4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4fb32b4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475a938dcb_0_12: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75a938dc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943fab42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943fab42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fb32b4b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fb32b4b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1943fab4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1943fab4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475a938dcb_0_18: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75a938d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703b51a55_0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1703b51a55_0_55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475a938dcb_0_30: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5a938d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475a938dcb_0_37:notes"/>
          <p:cNvSpPr/>
          <p:nvPr>
            <p:ph idx="2" type="sldImg"/>
          </p:nvPr>
        </p:nvSpPr>
        <p:spPr>
          <a:xfrm>
            <a:off x="38119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75a938dc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822960" y="2057400"/>
            <a:ext cx="7498200" cy="822900"/>
          </a:xfrm>
          <a:prstGeom prst="rect">
            <a:avLst/>
          </a:prstGeom>
          <a:noFill/>
          <a:ln>
            <a:noFill/>
          </a:ln>
        </p:spPr>
        <p:txBody>
          <a:bodyPr anchorCtr="0" anchor="t" bIns="75425" lIns="75425" spcFirstLastPara="1" rIns="75425" wrap="square" tIns="75425">
            <a:noAutofit/>
          </a:bodyPr>
          <a:lstStyle>
            <a:lvl1pPr lvl="0" rtl="0" algn="ctr">
              <a:spcBef>
                <a:spcPts val="0"/>
              </a:spcBef>
              <a:spcAft>
                <a:spcPts val="0"/>
              </a:spcAft>
              <a:buSzPts val="4000"/>
              <a:buChar char="●"/>
              <a:defRPr sz="4000"/>
            </a:lvl1pPr>
            <a:lvl2pPr lvl="1" rtl="0" algn="ctr">
              <a:spcBef>
                <a:spcPts val="0"/>
              </a:spcBef>
              <a:spcAft>
                <a:spcPts val="0"/>
              </a:spcAft>
              <a:buSzPts val="4000"/>
              <a:buChar char="○"/>
              <a:defRPr sz="4000"/>
            </a:lvl2pPr>
            <a:lvl3pPr lvl="2" rtl="0" algn="ctr">
              <a:spcBef>
                <a:spcPts val="0"/>
              </a:spcBef>
              <a:spcAft>
                <a:spcPts val="0"/>
              </a:spcAft>
              <a:buSzPts val="4000"/>
              <a:buChar char="■"/>
              <a:defRPr sz="4000"/>
            </a:lvl3pPr>
            <a:lvl4pPr lvl="3" rtl="0" algn="ctr">
              <a:spcBef>
                <a:spcPts val="0"/>
              </a:spcBef>
              <a:spcAft>
                <a:spcPts val="0"/>
              </a:spcAft>
              <a:buSzPts val="4000"/>
              <a:buChar char="●"/>
              <a:defRPr sz="4000"/>
            </a:lvl4pPr>
            <a:lvl5pPr lvl="4" rtl="0" algn="ctr">
              <a:spcBef>
                <a:spcPts val="0"/>
              </a:spcBef>
              <a:spcAft>
                <a:spcPts val="0"/>
              </a:spcAft>
              <a:buSzPts val="4000"/>
              <a:buChar char="○"/>
              <a:defRPr sz="4000"/>
            </a:lvl5pPr>
            <a:lvl6pPr lvl="5" rtl="0" algn="ctr">
              <a:spcBef>
                <a:spcPts val="0"/>
              </a:spcBef>
              <a:spcAft>
                <a:spcPts val="0"/>
              </a:spcAft>
              <a:buSzPts val="4000"/>
              <a:buChar char="■"/>
              <a:defRPr sz="4000"/>
            </a:lvl6pPr>
            <a:lvl7pPr lvl="6" rtl="0" algn="ctr">
              <a:spcBef>
                <a:spcPts val="0"/>
              </a:spcBef>
              <a:spcAft>
                <a:spcPts val="0"/>
              </a:spcAft>
              <a:buSzPts val="4000"/>
              <a:buChar char="●"/>
              <a:defRPr sz="4000"/>
            </a:lvl7pPr>
            <a:lvl8pPr lvl="7" rtl="0" algn="ctr">
              <a:spcBef>
                <a:spcPts val="0"/>
              </a:spcBef>
              <a:spcAft>
                <a:spcPts val="0"/>
              </a:spcAft>
              <a:buSzPts val="4000"/>
              <a:buChar char="○"/>
              <a:defRPr sz="4000"/>
            </a:lvl8pPr>
            <a:lvl9pPr lvl="8" rtl="0" algn="ctr">
              <a:spcBef>
                <a:spcPts val="0"/>
              </a:spcBef>
              <a:spcAft>
                <a:spcPts val="0"/>
              </a:spcAft>
              <a:buSzPts val="4000"/>
              <a:buChar char="■"/>
              <a:defRPr sz="4000"/>
            </a:lvl9pPr>
          </a:lstStyle>
          <a:p/>
        </p:txBody>
      </p:sp>
      <p:sp>
        <p:nvSpPr>
          <p:cNvPr id="62" name="Google Shape;62;p15"/>
          <p:cNvSpPr txBox="1"/>
          <p:nvPr>
            <p:ph idx="1" type="subTitle"/>
          </p:nvPr>
        </p:nvSpPr>
        <p:spPr>
          <a:xfrm>
            <a:off x="1645920" y="3086100"/>
            <a:ext cx="5852100" cy="617100"/>
          </a:xfrm>
          <a:prstGeom prst="rect">
            <a:avLst/>
          </a:prstGeom>
          <a:noFill/>
          <a:ln>
            <a:noFill/>
          </a:ln>
        </p:spPr>
        <p:txBody>
          <a:bodyPr anchorCtr="0" anchor="t" bIns="75425" lIns="75425" spcFirstLastPara="1" rIns="75425" wrap="square" tIns="75425">
            <a:noAutofit/>
          </a:bodyPr>
          <a:lstStyle>
            <a:lvl1pPr lvl="0" rtl="0" algn="ctr">
              <a:spcBef>
                <a:spcPts val="0"/>
              </a:spcBef>
              <a:spcAft>
                <a:spcPts val="0"/>
              </a:spcAft>
              <a:buSzPts val="2600"/>
              <a:buChar char="●"/>
              <a:defRPr sz="2600"/>
            </a:lvl1pPr>
            <a:lvl2pPr lvl="1" rtl="0" algn="ctr">
              <a:spcBef>
                <a:spcPts val="0"/>
              </a:spcBef>
              <a:spcAft>
                <a:spcPts val="0"/>
              </a:spcAft>
              <a:buSzPts val="2600"/>
              <a:buChar char="○"/>
              <a:defRPr sz="2600"/>
            </a:lvl2pPr>
            <a:lvl3pPr lvl="2" rtl="0" algn="ctr">
              <a:spcBef>
                <a:spcPts val="0"/>
              </a:spcBef>
              <a:spcAft>
                <a:spcPts val="0"/>
              </a:spcAft>
              <a:buSzPts val="2600"/>
              <a:buChar char="■"/>
              <a:defRPr sz="2600"/>
            </a:lvl3pPr>
            <a:lvl4pPr lvl="3" rtl="0" algn="ctr">
              <a:spcBef>
                <a:spcPts val="0"/>
              </a:spcBef>
              <a:spcAft>
                <a:spcPts val="0"/>
              </a:spcAft>
              <a:buSzPts val="2600"/>
              <a:buChar char="●"/>
              <a:defRPr sz="2600"/>
            </a:lvl4pPr>
            <a:lvl5pPr lvl="4" rtl="0" algn="ctr">
              <a:spcBef>
                <a:spcPts val="0"/>
              </a:spcBef>
              <a:spcAft>
                <a:spcPts val="0"/>
              </a:spcAft>
              <a:buSzPts val="2600"/>
              <a:buChar char="○"/>
              <a:defRPr sz="2600"/>
            </a:lvl5pPr>
            <a:lvl6pPr lvl="5" rtl="0" algn="ctr">
              <a:spcBef>
                <a:spcPts val="0"/>
              </a:spcBef>
              <a:spcAft>
                <a:spcPts val="0"/>
              </a:spcAft>
              <a:buSzPts val="2600"/>
              <a:buChar char="■"/>
              <a:defRPr sz="2600"/>
            </a:lvl6pPr>
            <a:lvl7pPr lvl="6" rtl="0" algn="ctr">
              <a:spcBef>
                <a:spcPts val="0"/>
              </a:spcBef>
              <a:spcAft>
                <a:spcPts val="0"/>
              </a:spcAft>
              <a:buSzPts val="2600"/>
              <a:buChar char="●"/>
              <a:defRPr sz="2600"/>
            </a:lvl7pPr>
            <a:lvl8pPr lvl="7" rtl="0" algn="ctr">
              <a:spcBef>
                <a:spcPts val="0"/>
              </a:spcBef>
              <a:spcAft>
                <a:spcPts val="0"/>
              </a:spcAft>
              <a:buSzPts val="2600"/>
              <a:buChar char="○"/>
              <a:defRPr sz="2600"/>
            </a:lvl8pPr>
            <a:lvl9pPr lvl="8" rtl="0" algn="ctr">
              <a:spcBef>
                <a:spcPts val="0"/>
              </a:spcBef>
              <a:spcAft>
                <a:spcPts val="0"/>
              </a:spcAft>
              <a:buSzPts val="2600"/>
              <a:buChar char="■"/>
              <a:defRPr sz="2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txBox="1"/>
          <p:nvPr>
            <p:ph type="title"/>
          </p:nvPr>
        </p:nvSpPr>
        <p:spPr>
          <a:xfrm>
            <a:off x="274320" y="205740"/>
            <a:ext cx="8595300" cy="617100"/>
          </a:xfrm>
          <a:prstGeom prst="rect">
            <a:avLst/>
          </a:prstGeom>
          <a:noFill/>
          <a:ln>
            <a:noFill/>
          </a:ln>
        </p:spPr>
        <p:txBody>
          <a:bodyPr anchorCtr="0" anchor="t" bIns="75425" lIns="75425" spcFirstLastPara="1" rIns="75425" wrap="square" tIns="75425">
            <a:noAutofit/>
          </a:bodyPr>
          <a:lstStyle>
            <a:lvl1pPr lvl="0" rtl="0">
              <a:spcBef>
                <a:spcPts val="0"/>
              </a:spcBef>
              <a:spcAft>
                <a:spcPts val="0"/>
              </a:spcAft>
              <a:buSzPts val="3500"/>
              <a:buChar char="●"/>
              <a:defRPr sz="3500"/>
            </a:lvl1pPr>
            <a:lvl2pPr lvl="1" rtl="0">
              <a:spcBef>
                <a:spcPts val="0"/>
              </a:spcBef>
              <a:spcAft>
                <a:spcPts val="0"/>
              </a:spcAft>
              <a:buSzPts val="3500"/>
              <a:buChar char="○"/>
              <a:defRPr sz="3500"/>
            </a:lvl2pPr>
            <a:lvl3pPr lvl="2" rtl="0">
              <a:spcBef>
                <a:spcPts val="0"/>
              </a:spcBef>
              <a:spcAft>
                <a:spcPts val="0"/>
              </a:spcAft>
              <a:buSzPts val="3500"/>
              <a:buChar char="■"/>
              <a:defRPr sz="3500"/>
            </a:lvl3pPr>
            <a:lvl4pPr lvl="3" rtl="0">
              <a:spcBef>
                <a:spcPts val="0"/>
              </a:spcBef>
              <a:spcAft>
                <a:spcPts val="0"/>
              </a:spcAft>
              <a:buSzPts val="3500"/>
              <a:buChar char="●"/>
              <a:defRPr sz="3500"/>
            </a:lvl4pPr>
            <a:lvl5pPr lvl="4" rtl="0">
              <a:spcBef>
                <a:spcPts val="0"/>
              </a:spcBef>
              <a:spcAft>
                <a:spcPts val="0"/>
              </a:spcAft>
              <a:buSzPts val="3500"/>
              <a:buChar char="○"/>
              <a:defRPr sz="3500"/>
            </a:lvl5pPr>
            <a:lvl6pPr lvl="5" rtl="0">
              <a:spcBef>
                <a:spcPts val="0"/>
              </a:spcBef>
              <a:spcAft>
                <a:spcPts val="0"/>
              </a:spcAft>
              <a:buSzPts val="3500"/>
              <a:buChar char="■"/>
              <a:defRPr sz="3500"/>
            </a:lvl6pPr>
            <a:lvl7pPr lvl="6" rtl="0">
              <a:spcBef>
                <a:spcPts val="0"/>
              </a:spcBef>
              <a:spcAft>
                <a:spcPts val="0"/>
              </a:spcAft>
              <a:buSzPts val="3500"/>
              <a:buChar char="●"/>
              <a:defRPr sz="3500"/>
            </a:lvl7pPr>
            <a:lvl8pPr lvl="7" rtl="0">
              <a:spcBef>
                <a:spcPts val="0"/>
              </a:spcBef>
              <a:spcAft>
                <a:spcPts val="0"/>
              </a:spcAft>
              <a:buSzPts val="3500"/>
              <a:buChar char="○"/>
              <a:defRPr sz="3500"/>
            </a:lvl8pPr>
            <a:lvl9pPr lvl="8" rtl="0">
              <a:spcBef>
                <a:spcPts val="0"/>
              </a:spcBef>
              <a:spcAft>
                <a:spcPts val="0"/>
              </a:spcAft>
              <a:buSzPts val="3500"/>
              <a:buChar char="■"/>
              <a:defRPr sz="3500"/>
            </a:lvl9pPr>
          </a:lstStyle>
          <a:p/>
        </p:txBody>
      </p:sp>
      <p:sp>
        <p:nvSpPr>
          <p:cNvPr id="65" name="Google Shape;65;p16"/>
          <p:cNvSpPr txBox="1"/>
          <p:nvPr>
            <p:ph idx="1" type="body"/>
          </p:nvPr>
        </p:nvSpPr>
        <p:spPr>
          <a:xfrm>
            <a:off x="274320" y="1234440"/>
            <a:ext cx="8595300" cy="3703200"/>
          </a:xfrm>
          <a:prstGeom prst="rect">
            <a:avLst/>
          </a:prstGeom>
          <a:noFill/>
          <a:ln>
            <a:noFill/>
          </a:ln>
        </p:spPr>
        <p:txBody>
          <a:bodyPr anchorCtr="0" anchor="t" bIns="75425" lIns="75425" spcFirstLastPara="1" rIns="75425" wrap="square" tIns="75425">
            <a:noAutofit/>
          </a:bodyPr>
          <a:lstStyle>
            <a:lvl1pPr indent="-368300" lvl="0" marL="457200" rtl="0">
              <a:spcBef>
                <a:spcPts val="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274320" y="205740"/>
            <a:ext cx="8595300" cy="617100"/>
          </a:xfrm>
          <a:prstGeom prst="rect">
            <a:avLst/>
          </a:prstGeom>
          <a:noFill/>
          <a:ln>
            <a:noFill/>
          </a:ln>
        </p:spPr>
        <p:txBody>
          <a:bodyPr anchorCtr="0" anchor="t" bIns="75425" lIns="75425" spcFirstLastPara="1" rIns="75425" wrap="square" tIns="75425">
            <a:noAutofit/>
          </a:bodyPr>
          <a:lstStyle>
            <a:lvl1pPr lvl="0" rtl="0">
              <a:spcBef>
                <a:spcPts val="0"/>
              </a:spcBef>
              <a:spcAft>
                <a:spcPts val="0"/>
              </a:spcAft>
              <a:buSzPts val="3500"/>
              <a:buChar char="●"/>
              <a:defRPr sz="3500"/>
            </a:lvl1pPr>
            <a:lvl2pPr lvl="1" rtl="0">
              <a:spcBef>
                <a:spcPts val="0"/>
              </a:spcBef>
              <a:spcAft>
                <a:spcPts val="0"/>
              </a:spcAft>
              <a:buSzPts val="3500"/>
              <a:buChar char="○"/>
              <a:defRPr sz="3500"/>
            </a:lvl2pPr>
            <a:lvl3pPr lvl="2" rtl="0">
              <a:spcBef>
                <a:spcPts val="0"/>
              </a:spcBef>
              <a:spcAft>
                <a:spcPts val="0"/>
              </a:spcAft>
              <a:buSzPts val="3500"/>
              <a:buChar char="■"/>
              <a:defRPr sz="3500"/>
            </a:lvl3pPr>
            <a:lvl4pPr lvl="3" rtl="0">
              <a:spcBef>
                <a:spcPts val="0"/>
              </a:spcBef>
              <a:spcAft>
                <a:spcPts val="0"/>
              </a:spcAft>
              <a:buSzPts val="3500"/>
              <a:buChar char="●"/>
              <a:defRPr sz="3500"/>
            </a:lvl4pPr>
            <a:lvl5pPr lvl="4" rtl="0">
              <a:spcBef>
                <a:spcPts val="0"/>
              </a:spcBef>
              <a:spcAft>
                <a:spcPts val="0"/>
              </a:spcAft>
              <a:buSzPts val="3500"/>
              <a:buChar char="○"/>
              <a:defRPr sz="3500"/>
            </a:lvl5pPr>
            <a:lvl6pPr lvl="5" rtl="0">
              <a:spcBef>
                <a:spcPts val="0"/>
              </a:spcBef>
              <a:spcAft>
                <a:spcPts val="0"/>
              </a:spcAft>
              <a:buSzPts val="3500"/>
              <a:buChar char="■"/>
              <a:defRPr sz="3500"/>
            </a:lvl6pPr>
            <a:lvl7pPr lvl="6" rtl="0">
              <a:spcBef>
                <a:spcPts val="0"/>
              </a:spcBef>
              <a:spcAft>
                <a:spcPts val="0"/>
              </a:spcAft>
              <a:buSzPts val="3500"/>
              <a:buChar char="●"/>
              <a:defRPr sz="3500"/>
            </a:lvl7pPr>
            <a:lvl8pPr lvl="7" rtl="0">
              <a:spcBef>
                <a:spcPts val="0"/>
              </a:spcBef>
              <a:spcAft>
                <a:spcPts val="0"/>
              </a:spcAft>
              <a:buSzPts val="3500"/>
              <a:buChar char="○"/>
              <a:defRPr sz="3500"/>
            </a:lvl8pPr>
            <a:lvl9pPr lvl="8" rtl="0">
              <a:spcBef>
                <a:spcPts val="0"/>
              </a:spcBef>
              <a:spcAft>
                <a:spcPts val="0"/>
              </a:spcAft>
              <a:buSzPts val="3500"/>
              <a:buChar char="■"/>
              <a:defRPr sz="3500"/>
            </a:lvl9pPr>
          </a:lstStyle>
          <a:p/>
        </p:txBody>
      </p:sp>
      <p:sp>
        <p:nvSpPr>
          <p:cNvPr id="68" name="Google Shape;68;p17"/>
          <p:cNvSpPr txBox="1"/>
          <p:nvPr>
            <p:ph idx="1" type="body"/>
          </p:nvPr>
        </p:nvSpPr>
        <p:spPr>
          <a:xfrm>
            <a:off x="274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rtl="0">
              <a:spcBef>
                <a:spcPts val="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69" name="Google Shape;69;p17"/>
          <p:cNvSpPr txBox="1"/>
          <p:nvPr>
            <p:ph idx="2" type="body"/>
          </p:nvPr>
        </p:nvSpPr>
        <p:spPr>
          <a:xfrm>
            <a:off x="4846320" y="1234440"/>
            <a:ext cx="4023300" cy="3703200"/>
          </a:xfrm>
          <a:prstGeom prst="rect">
            <a:avLst/>
          </a:prstGeom>
          <a:noFill/>
          <a:ln>
            <a:noFill/>
          </a:ln>
        </p:spPr>
        <p:txBody>
          <a:bodyPr anchorCtr="0" anchor="t" bIns="75425" lIns="75425" spcFirstLastPara="1" rIns="75425" wrap="square" tIns="75425">
            <a:noAutofit/>
          </a:bodyPr>
          <a:lstStyle>
            <a:lvl1pPr indent="-368300" lvl="0" marL="457200" rtl="0">
              <a:spcBef>
                <a:spcPts val="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8"/>
          <p:cNvSpPr txBox="1"/>
          <p:nvPr>
            <p:ph idx="1" type="body"/>
          </p:nvPr>
        </p:nvSpPr>
        <p:spPr>
          <a:xfrm>
            <a:off x="274320" y="4526280"/>
            <a:ext cx="8595300" cy="411600"/>
          </a:xfrm>
          <a:prstGeom prst="rect">
            <a:avLst/>
          </a:prstGeom>
          <a:noFill/>
          <a:ln>
            <a:noFill/>
          </a:ln>
        </p:spPr>
        <p:txBody>
          <a:bodyPr anchorCtr="0" anchor="t" bIns="75425" lIns="75425" spcFirstLastPara="1" rIns="75425" wrap="square" tIns="75425">
            <a:noAutofit/>
          </a:bodyPr>
          <a:lstStyle>
            <a:lvl1pPr indent="-393700" lvl="0" marL="457200" rtl="0" algn="ctr">
              <a:spcBef>
                <a:spcPts val="0"/>
              </a:spcBef>
              <a:spcAft>
                <a:spcPts val="0"/>
              </a:spcAft>
              <a:buSzPts val="2600"/>
              <a:buChar char="●"/>
              <a:defRPr sz="2600"/>
            </a:lvl1pPr>
            <a:lvl2pPr indent="-393700" lvl="1" marL="914400" rtl="0" algn="ctr">
              <a:spcBef>
                <a:spcPts val="0"/>
              </a:spcBef>
              <a:spcAft>
                <a:spcPts val="0"/>
              </a:spcAft>
              <a:buSzPts val="2600"/>
              <a:buChar char="○"/>
              <a:defRPr sz="2600"/>
            </a:lvl2pPr>
            <a:lvl3pPr indent="-393700" lvl="2" marL="1371600" rtl="0" algn="ctr">
              <a:spcBef>
                <a:spcPts val="0"/>
              </a:spcBef>
              <a:spcAft>
                <a:spcPts val="0"/>
              </a:spcAft>
              <a:buSzPts val="2600"/>
              <a:buChar char="■"/>
              <a:defRPr sz="2600"/>
            </a:lvl3pPr>
            <a:lvl4pPr indent="-393700" lvl="3" marL="1828800" rtl="0" algn="ctr">
              <a:spcBef>
                <a:spcPts val="0"/>
              </a:spcBef>
              <a:spcAft>
                <a:spcPts val="0"/>
              </a:spcAft>
              <a:buSzPts val="2600"/>
              <a:buChar char="●"/>
              <a:defRPr sz="2600"/>
            </a:lvl4pPr>
            <a:lvl5pPr indent="-393700" lvl="4" marL="2286000" rtl="0" algn="ctr">
              <a:spcBef>
                <a:spcPts val="0"/>
              </a:spcBef>
              <a:spcAft>
                <a:spcPts val="0"/>
              </a:spcAft>
              <a:buSzPts val="2600"/>
              <a:buChar char="○"/>
              <a:defRPr sz="2600"/>
            </a:lvl5pPr>
            <a:lvl6pPr indent="-393700" lvl="5" marL="2743200" rtl="0" algn="ctr">
              <a:spcBef>
                <a:spcPts val="0"/>
              </a:spcBef>
              <a:spcAft>
                <a:spcPts val="0"/>
              </a:spcAft>
              <a:buSzPts val="2600"/>
              <a:buChar char="■"/>
              <a:defRPr sz="2600"/>
            </a:lvl6pPr>
            <a:lvl7pPr indent="-393700" lvl="6" marL="3200400" rtl="0" algn="ctr">
              <a:spcBef>
                <a:spcPts val="0"/>
              </a:spcBef>
              <a:spcAft>
                <a:spcPts val="0"/>
              </a:spcAft>
              <a:buSzPts val="2600"/>
              <a:buChar char="●"/>
              <a:defRPr sz="2600"/>
            </a:lvl7pPr>
            <a:lvl8pPr indent="-393700" lvl="7" marL="3657600" rtl="0" algn="ctr">
              <a:spcBef>
                <a:spcPts val="0"/>
              </a:spcBef>
              <a:spcAft>
                <a:spcPts val="0"/>
              </a:spcAft>
              <a:buSzPts val="2600"/>
              <a:buChar char="○"/>
              <a:defRPr sz="2600"/>
            </a:lvl8pPr>
            <a:lvl9pPr indent="-393700" lvl="8" marL="4114800" rtl="0" algn="ctr">
              <a:spcBef>
                <a:spcPts val="0"/>
              </a:spcBef>
              <a:spcAft>
                <a:spcPts val="0"/>
              </a:spcAft>
              <a:buSzPts val="2600"/>
              <a:buChar char="■"/>
              <a:defRPr sz="2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72" name="Shape 72"/>
        <p:cNvGrpSpPr/>
        <p:nvPr/>
      </p:nvGrpSpPr>
      <p:grpSpPr>
        <a:xfrm>
          <a:off x="0" y="0"/>
          <a:ext cx="0" cy="0"/>
          <a:chOff x="0" y="0"/>
          <a:chExt cx="0" cy="0"/>
        </a:xfrm>
      </p:grpSpPr>
      <p:sp>
        <p:nvSpPr>
          <p:cNvPr id="73" name="Google Shape;73;p19"/>
          <p:cNvSpPr txBox="1"/>
          <p:nvPr>
            <p:ph type="title"/>
          </p:nvPr>
        </p:nvSpPr>
        <p:spPr>
          <a:xfrm>
            <a:off x="685800" y="0"/>
            <a:ext cx="7772400" cy="1771200"/>
          </a:xfrm>
          <a:prstGeom prst="rect">
            <a:avLst/>
          </a:prstGeom>
          <a:noFill/>
          <a:ln>
            <a:noFill/>
          </a:ln>
        </p:spPr>
        <p:txBody>
          <a:bodyPr anchorCtr="0" anchor="ctr" bIns="75425" lIns="75425" spcFirstLastPara="1" rIns="75425" wrap="square" tIns="75425">
            <a:noAutofit/>
          </a:bodyPr>
          <a:lstStyle>
            <a:lvl1pPr lvl="0" marL="38100" marR="38100">
              <a:spcBef>
                <a:spcPts val="0"/>
              </a:spcBef>
              <a:spcAft>
                <a:spcPts val="0"/>
              </a:spcAft>
              <a:buSzPts val="1200"/>
              <a:buChar char="●"/>
              <a:defRPr sz="1200"/>
            </a:lvl1pPr>
            <a:lvl2pPr lvl="1">
              <a:spcBef>
                <a:spcPts val="0"/>
              </a:spcBef>
              <a:spcAft>
                <a:spcPts val="0"/>
              </a:spcAft>
              <a:buSzPts val="1200"/>
              <a:buChar char="○"/>
              <a:defRPr sz="1200"/>
            </a:lvl2pPr>
            <a:lvl3pPr lvl="2">
              <a:spcBef>
                <a:spcPts val="0"/>
              </a:spcBef>
              <a:spcAft>
                <a:spcPts val="0"/>
              </a:spcAft>
              <a:buSzPts val="1200"/>
              <a:buChar char="■"/>
              <a:defRPr sz="1200"/>
            </a:lvl3pPr>
            <a:lvl4pPr lvl="3">
              <a:spcBef>
                <a:spcPts val="0"/>
              </a:spcBef>
              <a:spcAft>
                <a:spcPts val="0"/>
              </a:spcAft>
              <a:buSzPts val="1200"/>
              <a:buChar char="●"/>
              <a:defRPr sz="1200"/>
            </a:lvl4pPr>
            <a:lvl5pPr lvl="4">
              <a:spcBef>
                <a:spcPts val="0"/>
              </a:spcBef>
              <a:spcAft>
                <a:spcPts val="0"/>
              </a:spcAft>
              <a:buSzPts val="1200"/>
              <a:buChar char="○"/>
              <a:defRPr sz="1200"/>
            </a:lvl5pPr>
            <a:lvl6pPr lvl="5">
              <a:spcBef>
                <a:spcPts val="0"/>
              </a:spcBef>
              <a:spcAft>
                <a:spcPts val="0"/>
              </a:spcAft>
              <a:buSzPts val="1200"/>
              <a:buChar char="■"/>
              <a:defRPr sz="1200"/>
            </a:lvl6pPr>
            <a:lvl7pPr lvl="6">
              <a:spcBef>
                <a:spcPts val="0"/>
              </a:spcBef>
              <a:spcAft>
                <a:spcPts val="0"/>
              </a:spcAft>
              <a:buSzPts val="1200"/>
              <a:buChar char="●"/>
              <a:defRPr sz="1200"/>
            </a:lvl7pPr>
            <a:lvl8pPr lvl="7">
              <a:spcBef>
                <a:spcPts val="0"/>
              </a:spcBef>
              <a:spcAft>
                <a:spcPts val="0"/>
              </a:spcAft>
              <a:buSzPts val="1200"/>
              <a:buChar char="○"/>
              <a:defRPr sz="1200"/>
            </a:lvl8pPr>
            <a:lvl9pPr lvl="8">
              <a:spcBef>
                <a:spcPts val="0"/>
              </a:spcBef>
              <a:spcAft>
                <a:spcPts val="0"/>
              </a:spcAft>
              <a:buSzPts val="1200"/>
              <a:buChar char="■"/>
              <a:defRPr sz="1200"/>
            </a:lvl9pPr>
          </a:lstStyle>
          <a:p/>
        </p:txBody>
      </p:sp>
      <p:sp>
        <p:nvSpPr>
          <p:cNvPr id="74" name="Google Shape;74;p19"/>
          <p:cNvSpPr txBox="1"/>
          <p:nvPr>
            <p:ph idx="1" type="body"/>
          </p:nvPr>
        </p:nvSpPr>
        <p:spPr>
          <a:xfrm>
            <a:off x="685800" y="1485186"/>
            <a:ext cx="7772400" cy="3658500"/>
          </a:xfrm>
          <a:prstGeom prst="rect">
            <a:avLst/>
          </a:prstGeom>
          <a:noFill/>
          <a:ln>
            <a:noFill/>
          </a:ln>
        </p:spPr>
        <p:txBody>
          <a:bodyPr anchorCtr="0" anchor="t" bIns="75425" lIns="75425" spcFirstLastPara="1" rIns="75425" wrap="square" tIns="75425">
            <a:noAutofit/>
          </a:bodyPr>
          <a:lstStyle>
            <a:lvl1pPr indent="-304800" lvl="0" marL="457200" marR="38100">
              <a:spcBef>
                <a:spcPts val="0"/>
              </a:spcBef>
              <a:spcAft>
                <a:spcPts val="0"/>
              </a:spcAft>
              <a:buSzPts val="1200"/>
              <a:buChar char="●"/>
              <a:defRPr sz="1200"/>
            </a:lvl1pPr>
            <a:lvl2pPr indent="-304800" lvl="1" marL="914400" marR="38100">
              <a:spcBef>
                <a:spcPts val="500"/>
              </a:spcBef>
              <a:spcAft>
                <a:spcPts val="0"/>
              </a:spcAft>
              <a:buSzPts val="1200"/>
              <a:buFont typeface="Times New Roman"/>
              <a:buChar char="–"/>
              <a:defRPr sz="1200"/>
            </a:lvl2pPr>
            <a:lvl3pPr indent="-304800" lvl="2" marL="1371600" marR="38100">
              <a:spcBef>
                <a:spcPts val="400"/>
              </a:spcBef>
              <a:spcAft>
                <a:spcPts val="0"/>
              </a:spcAft>
              <a:buSzPts val="1200"/>
              <a:buChar char="■"/>
              <a:defRPr sz="1200"/>
            </a:lvl3pPr>
            <a:lvl4pPr indent="-304800" lvl="3" marL="1828800" marR="38100">
              <a:spcBef>
                <a:spcPts val="300"/>
              </a:spcBef>
              <a:spcAft>
                <a:spcPts val="0"/>
              </a:spcAft>
              <a:buSzPts val="1200"/>
              <a:buFont typeface="Times New Roman"/>
              <a:buChar char="–"/>
              <a:defRPr sz="1200"/>
            </a:lvl4pPr>
            <a:lvl5pPr indent="-304800" lvl="4" marL="2286000" marR="38100">
              <a:spcBef>
                <a:spcPts val="300"/>
              </a:spcBef>
              <a:spcAft>
                <a:spcPts val="0"/>
              </a:spcAft>
              <a:buSzPts val="1200"/>
              <a:buFont typeface="Times New Roman"/>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9"/>
          <p:cNvSpPr txBox="1"/>
          <p:nvPr>
            <p:ph idx="12" type="sldNum"/>
          </p:nvPr>
        </p:nvSpPr>
        <p:spPr>
          <a:xfrm>
            <a:off x="7385924" y="4685942"/>
            <a:ext cx="240000" cy="192900"/>
          </a:xfrm>
          <a:prstGeom prst="rect">
            <a:avLst/>
          </a:prstGeom>
          <a:noFill/>
          <a:ln>
            <a:noFill/>
          </a:ln>
        </p:spPr>
        <p:txBody>
          <a:bodyPr anchorCtr="0" anchor="t" bIns="75425" lIns="75425" spcFirstLastPara="1" rIns="75425" wrap="square" tIns="75425">
            <a:noAutofit/>
          </a:bodyPr>
          <a:lstStyle>
            <a:lvl1pPr indent="0" lvl="0" marL="0" marR="0" algn="ctr">
              <a:buNone/>
              <a:defRPr sz="1200"/>
            </a:lvl1pPr>
            <a:lvl2pPr indent="0" lvl="1" marL="0" marR="0" algn="ctr">
              <a:buNone/>
              <a:defRPr sz="1200"/>
            </a:lvl2pPr>
            <a:lvl3pPr indent="0" lvl="2" marL="0" marR="0" algn="ctr">
              <a:buNone/>
              <a:defRPr sz="1200"/>
            </a:lvl3pPr>
            <a:lvl4pPr indent="0" lvl="3" marL="0" marR="0" algn="ctr">
              <a:buNone/>
              <a:defRPr sz="1200"/>
            </a:lvl4pPr>
            <a:lvl5pPr indent="0" lvl="4" marL="0" marR="0" algn="ctr">
              <a:buNone/>
              <a:defRPr sz="1200"/>
            </a:lvl5pPr>
            <a:lvl6pPr indent="0" lvl="5" marL="0" marR="0" algn="ctr">
              <a:buNone/>
              <a:defRPr sz="1200"/>
            </a:lvl6pPr>
            <a:lvl7pPr indent="0" lvl="6" marL="0" marR="0" algn="ctr">
              <a:buNone/>
              <a:defRPr sz="1200"/>
            </a:lvl7pPr>
            <a:lvl8pPr indent="0" lvl="7" marL="0" marR="0" algn="ctr">
              <a:buNone/>
              <a:defRPr sz="1200"/>
            </a:lvl8pPr>
            <a:lvl9pPr indent="0" lvl="8" marL="0" marR="0" algn="ctr">
              <a:buNone/>
              <a:defRPr sz="1200"/>
            </a:lvl9pPr>
          </a:lstStyle>
          <a:p>
            <a:pPr indent="-76200" lvl="0" marL="0" rtl="0" algn="ctr">
              <a:spcBef>
                <a:spcPts val="0"/>
              </a:spcBef>
              <a:spcAft>
                <a:spcPts val="0"/>
              </a:spcAft>
              <a:buSzPts val="1200"/>
              <a:buChar char="●"/>
            </a:pPr>
            <a:r>
              <a:t/>
            </a:r>
            <a:endParaRPr/>
          </a:p>
          <a:p>
            <a:pPr indent="114300" lvl="1" marL="0" rtl="0" algn="ctr">
              <a:spcBef>
                <a:spcPts val="0"/>
              </a:spcBef>
              <a:spcAft>
                <a:spcPts val="0"/>
              </a:spcAft>
              <a:buSzPts val="1200"/>
              <a:buChar char="○"/>
            </a:pPr>
            <a:r>
              <a:t/>
            </a:r>
            <a:endParaRPr/>
          </a:p>
          <a:p>
            <a:pPr indent="304800" lvl="2" marL="0" rtl="0" algn="ctr">
              <a:spcBef>
                <a:spcPts val="0"/>
              </a:spcBef>
              <a:spcAft>
                <a:spcPts val="0"/>
              </a:spcAft>
              <a:buSzPts val="1200"/>
              <a:buChar char="■"/>
            </a:pPr>
            <a:r>
              <a:t/>
            </a:r>
            <a:endParaRPr/>
          </a:p>
          <a:p>
            <a:pPr indent="495300" lvl="3" marL="0" rtl="0" algn="ctr">
              <a:spcBef>
                <a:spcPts val="0"/>
              </a:spcBef>
              <a:spcAft>
                <a:spcPts val="0"/>
              </a:spcAft>
              <a:buSzPts val="1200"/>
              <a:buChar char="●"/>
            </a:pPr>
            <a:r>
              <a:t/>
            </a:r>
            <a:endParaRPr/>
          </a:p>
          <a:p>
            <a:pPr indent="673100" lvl="4" marL="0" rtl="0" algn="ctr">
              <a:spcBef>
                <a:spcPts val="0"/>
              </a:spcBef>
              <a:spcAft>
                <a:spcPts val="0"/>
              </a:spcAft>
              <a:buSzPts val="1200"/>
              <a:buChar char="○"/>
            </a:pPr>
            <a:r>
              <a:t/>
            </a:r>
            <a:endParaRPr/>
          </a:p>
          <a:p>
            <a:pPr indent="863600" lvl="5" marL="0" rtl="0" algn="ctr">
              <a:spcBef>
                <a:spcPts val="0"/>
              </a:spcBef>
              <a:spcAft>
                <a:spcPts val="0"/>
              </a:spcAft>
              <a:buSzPts val="1200"/>
              <a:buChar char="■"/>
            </a:pPr>
            <a:r>
              <a:t/>
            </a:r>
            <a:endParaRPr/>
          </a:p>
          <a:p>
            <a:pPr indent="1054100" lvl="6" marL="0" rtl="0" algn="ctr">
              <a:spcBef>
                <a:spcPts val="0"/>
              </a:spcBef>
              <a:spcAft>
                <a:spcPts val="0"/>
              </a:spcAft>
              <a:buSzPts val="1200"/>
              <a:buChar char="●"/>
            </a:pPr>
            <a:r>
              <a:t/>
            </a:r>
            <a:endParaRPr/>
          </a:p>
          <a:p>
            <a:pPr indent="1244600" lvl="7" marL="0" rtl="0" algn="ctr">
              <a:spcBef>
                <a:spcPts val="0"/>
              </a:spcBef>
              <a:spcAft>
                <a:spcPts val="0"/>
              </a:spcAft>
              <a:buSzPts val="1200"/>
              <a:buChar char="○"/>
            </a:pPr>
            <a:r>
              <a:t/>
            </a:r>
            <a:endParaRPr/>
          </a:p>
          <a:p>
            <a:pPr indent="1435100" lvl="8" marL="0" rtl="0" algn="ctr">
              <a:spcBef>
                <a:spcPts val="0"/>
              </a:spcBef>
              <a:spcAft>
                <a:spcPts val="0"/>
              </a:spcAft>
              <a:buSzPts val="12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 Id="rId11" Type="http://schemas.openxmlformats.org/officeDocument/2006/relationships/image" Target="../media/image11.png"/><Relationship Id="rId10"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hyperlink" Target="https://sproutsocial.com/insights/best-times-to-post-on-social-media/" TargetMode="External"/><Relationship Id="rId7" Type="http://schemas.openxmlformats.org/officeDocument/2006/relationships/hyperlink" Target="https://adespresso.com/blog/best-time-to-post-on-twitter/" TargetMode="External"/><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www.americanexpress.com/us/small-business/openforum/articles/how-to-drive-traffic-with-repeat-tweets-1/" TargetMode="External"/><Relationship Id="rId5" Type="http://schemas.openxmlformats.org/officeDocument/2006/relationships/hyperlink" Target="http://www.niemanlab.org/2014/01/if-a-tweet-worked-once-send-it-again-and-other-lessons-from-the-new-york-times-social-media-desk/" TargetMode="External"/><Relationship Id="rId6" Type="http://schemas.openxmlformats.org/officeDocument/2006/relationships/hyperlink" Target="http://www.niemanlab.org/2011/03/tweet-late-and-e-mail-early-using-data-to-develop-strategy" TargetMode="External"/><Relationship Id="rId7"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hyperlink" Target="https://www.linkedin.com/pulse/decoding-facebook-algorithms-strategies-2024-success-ly-kha-ngo-cn2b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blog.hootsuite.com/facebook-algorith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www.linkedin.com/pulse/algorithm-insights-2024-grab-your-copy-richard-van-der-blom-swf2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hyperlink" Target="https://www.linkedin.com/pulse/use-power-emotions-improve-how-your-social-media-katarzyna-kowalewska/" TargetMode="External"/><Relationship Id="rId5" Type="http://schemas.openxmlformats.org/officeDocument/2006/relationships/hyperlink" Target="http://www.youtube.com/watch?v=RlQEoJaLQRA" TargetMode="External"/><Relationship Id="rId6"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www.linkedin.com/pulse/use-power-emotions-improve-how-your-social-media-katarzyna-kowalewska/" TargetMode="External"/><Relationship Id="rId5" Type="http://schemas.openxmlformats.org/officeDocument/2006/relationships/hyperlink" Target="https://www.linkedin.com/pulse/use-power-emotions-improve-how-your-social-media-katarzyna-kowalewsk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linkedin.com/pulse/use-power-emotions-improve-how-your-social-media-katarzyna-kowalewsk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hyperlink" Target="https://twitter.com/BBCR1/status/1665709333009813506" TargetMode="External"/><Relationship Id="rId5"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stories.buffer.com/if-don-draper-tweeted-22ea0da5dd9a" TargetMode="External"/><Relationship Id="rId4" Type="http://schemas.openxmlformats.org/officeDocument/2006/relationships/hyperlink" Target="http://www.youtube.com/watch?v=jaCUQTVZK9o" TargetMode="External"/><Relationship Id="rId5" Type="http://schemas.openxmlformats.org/officeDocument/2006/relationships/image" Target="../media/image29.jpg"/><Relationship Id="rId6" Type="http://schemas.openxmlformats.org/officeDocument/2006/relationships/hyperlink" Target="http://www.youtube.com/watch?v=9CnrknQsg5E" TargetMode="External"/><Relationship Id="rId7"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hyperlink" Target="http://digiday.com/publishers/inside-buzzfeed-video/" TargetMode="External"/><Relationship Id="rId4" Type="http://schemas.openxmlformats.org/officeDocument/2006/relationships/hyperlink" Target="http://www.youtube.com/watch?v=ct-CdyT4HkM" TargetMode="External"/><Relationship Id="rId5"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Directed study review</a:t>
            </a:r>
            <a:endParaRPr sz="4800"/>
          </a:p>
        </p:txBody>
      </p:sp>
      <p:sp>
        <p:nvSpPr>
          <p:cNvPr id="81" name="Google Shape;81;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32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9"/>
          <p:cNvSpPr txBox="1"/>
          <p:nvPr/>
        </p:nvSpPr>
        <p:spPr>
          <a:xfrm>
            <a:off x="451100" y="4683435"/>
            <a:ext cx="8606700" cy="4056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https://www.socialmediatoday.com/social-business/images-gifs-or-video-which-generates-most-response-twitter</a:t>
            </a:r>
            <a:endParaRPr sz="1000">
              <a:solidFill>
                <a:srgbClr val="999999"/>
              </a:solidFill>
            </a:endParaRPr>
          </a:p>
          <a:p>
            <a:pPr indent="0" lvl="0" marL="0" marR="0" rtl="0" algn="r">
              <a:lnSpc>
                <a:spcPct val="114062"/>
              </a:lnSpc>
              <a:spcBef>
                <a:spcPts val="0"/>
              </a:spcBef>
              <a:spcAft>
                <a:spcPts val="0"/>
              </a:spcAft>
              <a:buNone/>
            </a:pPr>
            <a:r>
              <a:rPr lang="en-GB" sz="1000">
                <a:solidFill>
                  <a:srgbClr val="999999"/>
                </a:solidFill>
              </a:rPr>
              <a:t>https://blog.twitter.com/en_gb/a/en-gb/2016/5-reasons-why-you-should-use-video-on-twitter.html</a:t>
            </a:r>
            <a:endParaRPr sz="1000">
              <a:solidFill>
                <a:srgbClr val="999999"/>
              </a:solidFill>
            </a:endParaRPr>
          </a:p>
        </p:txBody>
      </p:sp>
      <p:sp>
        <p:nvSpPr>
          <p:cNvPr id="141" name="Google Shape;141;p29"/>
          <p:cNvSpPr txBox="1"/>
          <p:nvPr/>
        </p:nvSpPr>
        <p:spPr>
          <a:xfrm>
            <a:off x="276600" y="401100"/>
            <a:ext cx="8606700" cy="443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3800"/>
              <a:t>Compared to </a:t>
            </a:r>
            <a:r>
              <a:rPr b="1" lang="en-GB" sz="3800"/>
              <a:t>text:</a:t>
            </a:r>
            <a:endParaRPr b="1" sz="3800"/>
          </a:p>
          <a:p>
            <a:pPr indent="-469900" lvl="0" marL="457200" rtl="0" algn="l">
              <a:spcBef>
                <a:spcPts val="0"/>
              </a:spcBef>
              <a:spcAft>
                <a:spcPts val="0"/>
              </a:spcAft>
              <a:buSzPts val="3800"/>
              <a:buChar char="●"/>
            </a:pPr>
            <a:r>
              <a:rPr b="1" lang="en-GB" sz="3800"/>
              <a:t>Images: 3x more engagement </a:t>
            </a:r>
            <a:endParaRPr b="1" sz="3800"/>
          </a:p>
          <a:p>
            <a:pPr indent="-469900" lvl="0" marL="457200" rtl="0" algn="l">
              <a:spcBef>
                <a:spcPts val="0"/>
              </a:spcBef>
              <a:spcAft>
                <a:spcPts val="0"/>
              </a:spcAft>
              <a:buSzPts val="3800"/>
              <a:buChar char="●"/>
            </a:pPr>
            <a:r>
              <a:rPr b="1" lang="en-GB" sz="3800"/>
              <a:t>GIFs: 6x more engagement </a:t>
            </a:r>
            <a:endParaRPr b="1" sz="3800"/>
          </a:p>
          <a:p>
            <a:pPr indent="-469900" lvl="0" marL="457200" rtl="0" algn="l">
              <a:spcBef>
                <a:spcPts val="0"/>
              </a:spcBef>
              <a:spcAft>
                <a:spcPts val="0"/>
              </a:spcAft>
              <a:buSzPts val="3800"/>
              <a:buChar char="●"/>
            </a:pPr>
            <a:r>
              <a:rPr b="1" lang="en-GB" sz="3800"/>
              <a:t>Video: 9x more engagement </a:t>
            </a:r>
            <a:endParaRPr b="1" sz="3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descr="Screen-Shot-2013-06-13-at-2.23.38-PM.png" id="146" name="Google Shape;146;p30"/>
          <p:cNvPicPr preferRelativeResize="0"/>
          <p:nvPr/>
        </p:nvPicPr>
        <p:blipFill>
          <a:blip r:embed="rId4">
            <a:alphaModFix/>
          </a:blip>
          <a:stretch>
            <a:fillRect/>
          </a:stretch>
        </p:blipFill>
        <p:spPr>
          <a:xfrm>
            <a:off x="1732262" y="0"/>
            <a:ext cx="6044388" cy="5143500"/>
          </a:xfrm>
          <a:prstGeom prst="rect">
            <a:avLst/>
          </a:prstGeom>
          <a:noFill/>
          <a:ln>
            <a:noFill/>
          </a:ln>
        </p:spPr>
      </p:pic>
      <p:sp>
        <p:nvSpPr>
          <p:cNvPr id="147" name="Google Shape;147;p30"/>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http://blog.bufferapp.com/a-scientific-guide-to-writing-great-headlines-on-twitter-facebook-and-your-blog</a:t>
            </a:r>
            <a:endParaRPr sz="1000">
              <a:solidFill>
                <a:srgbClr val="999999"/>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descr="If a tweet worked once  send it again — and other lessons from The New York Times’ social media desk » Nieman Journalism Lab.png" id="152" name="Google Shape;152;p31"/>
          <p:cNvPicPr preferRelativeResize="0"/>
          <p:nvPr/>
        </p:nvPicPr>
        <p:blipFill>
          <a:blip r:embed="rId4">
            <a:alphaModFix/>
          </a:blip>
          <a:stretch>
            <a:fillRect/>
          </a:stretch>
        </p:blipFill>
        <p:spPr>
          <a:xfrm>
            <a:off x="3" y="2"/>
            <a:ext cx="3614489" cy="5027376"/>
          </a:xfrm>
          <a:prstGeom prst="rect">
            <a:avLst/>
          </a:prstGeom>
          <a:noFill/>
          <a:ln>
            <a:noFill/>
          </a:ln>
        </p:spPr>
      </p:pic>
      <p:sp>
        <p:nvSpPr>
          <p:cNvPr id="153" name="Google Shape;153;p31"/>
          <p:cNvSpPr txBox="1"/>
          <p:nvPr>
            <p:ph type="title"/>
          </p:nvPr>
        </p:nvSpPr>
        <p:spPr>
          <a:xfrm>
            <a:off x="4280550" y="820631"/>
            <a:ext cx="4434900" cy="3321900"/>
          </a:xfrm>
          <a:prstGeom prst="rect">
            <a:avLst/>
          </a:prstGeom>
          <a:noFill/>
          <a:ln>
            <a:noFill/>
          </a:ln>
        </p:spPr>
        <p:txBody>
          <a:bodyPr anchorCtr="0" anchor="ctr" bIns="31425" lIns="31425" spcFirstLastPara="1" rIns="31425" wrap="square" tIns="31425">
            <a:noAutofit/>
          </a:bodyPr>
          <a:lstStyle/>
          <a:p>
            <a:pPr indent="0" lvl="0" marL="0" marR="0" rtl="0" algn="ctr">
              <a:lnSpc>
                <a:spcPct val="113992"/>
              </a:lnSpc>
              <a:spcBef>
                <a:spcPts val="0"/>
              </a:spcBef>
              <a:spcAft>
                <a:spcPts val="0"/>
              </a:spcAft>
              <a:buNone/>
            </a:pPr>
            <a:r>
              <a:rPr b="1" lang="en-GB" sz="2400">
                <a:solidFill>
                  <a:srgbClr val="555555"/>
                </a:solidFill>
              </a:rPr>
              <a:t>“A small amount of editorial effort was the difference between one of the best tweets of the year and a headline from print that was less effective in the context of social media”</a:t>
            </a:r>
            <a:endParaRPr b="1" sz="2400"/>
          </a:p>
        </p:txBody>
      </p:sp>
      <p:sp>
        <p:nvSpPr>
          <p:cNvPr id="154" name="Google Shape;154;p31"/>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http://www.niemanlab.org/2014/01/if-a-tweet-worked-once-send-it-again-and-other-lessons-from-the-new-york-times-social-media-desk/</a:t>
            </a:r>
            <a:endParaRPr sz="1000">
              <a:solidFill>
                <a:srgbClr val="99999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pic>
        <p:nvPicPr>
          <p:cNvPr descr="nyt2.png" id="159" name="Google Shape;159;p32"/>
          <p:cNvPicPr preferRelativeResize="0"/>
          <p:nvPr/>
        </p:nvPicPr>
        <p:blipFill>
          <a:blip r:embed="rId4">
            <a:alphaModFix/>
          </a:blip>
          <a:stretch>
            <a:fillRect/>
          </a:stretch>
        </p:blipFill>
        <p:spPr>
          <a:xfrm>
            <a:off x="3" y="1"/>
            <a:ext cx="3784032" cy="5143499"/>
          </a:xfrm>
          <a:prstGeom prst="rect">
            <a:avLst/>
          </a:prstGeom>
          <a:noFill/>
          <a:ln>
            <a:noFill/>
          </a:ln>
        </p:spPr>
      </p:pic>
      <p:sp>
        <p:nvSpPr>
          <p:cNvPr id="160" name="Google Shape;160;p32"/>
          <p:cNvSpPr txBox="1"/>
          <p:nvPr>
            <p:ph type="title"/>
          </p:nvPr>
        </p:nvSpPr>
        <p:spPr>
          <a:xfrm>
            <a:off x="4280550" y="1178933"/>
            <a:ext cx="4434900" cy="2963700"/>
          </a:xfrm>
          <a:prstGeom prst="rect">
            <a:avLst/>
          </a:prstGeom>
          <a:noFill/>
          <a:ln>
            <a:noFill/>
          </a:ln>
        </p:spPr>
        <p:txBody>
          <a:bodyPr anchorCtr="0" anchor="ctr" bIns="31425" lIns="31425" spcFirstLastPara="1" rIns="31425" wrap="square" tIns="31425">
            <a:noAutofit/>
          </a:bodyPr>
          <a:lstStyle/>
          <a:p>
            <a:pPr indent="0" lvl="0" marL="0" marR="0" rtl="0" algn="ctr">
              <a:lnSpc>
                <a:spcPct val="113992"/>
              </a:lnSpc>
              <a:spcBef>
                <a:spcPts val="0"/>
              </a:spcBef>
              <a:spcAft>
                <a:spcPts val="0"/>
              </a:spcAft>
              <a:buNone/>
            </a:pPr>
            <a:r>
              <a:rPr lang="en-GB" sz="2400">
                <a:solidFill>
                  <a:srgbClr val="555555"/>
                </a:solidFill>
              </a:rPr>
              <a:t>“We don’t always need to try so hard to write an unforgettable tweet, or one that tempts the reader too much. </a:t>
            </a:r>
            <a:r>
              <a:rPr b="1" lang="en-GB" sz="2400">
                <a:solidFill>
                  <a:srgbClr val="555555"/>
                </a:solidFill>
              </a:rPr>
              <a:t>Clarity and straightforwardness </a:t>
            </a:r>
            <a:r>
              <a:rPr lang="en-GB" sz="2400">
                <a:solidFill>
                  <a:srgbClr val="555555"/>
                </a:solidFill>
              </a:rPr>
              <a:t>around interesting subject matter are ultimately rewarded by substantial reader interest.”</a:t>
            </a:r>
            <a:endParaRPr b="1" sz="2400"/>
          </a:p>
        </p:txBody>
      </p:sp>
      <p:sp>
        <p:nvSpPr>
          <p:cNvPr id="161" name="Google Shape;161;p32"/>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http://www.niemanlab.org/2014/01/if-a-tweet-worked-once-send-it-again-and-other-lessons-from-the-new-york-times-social-media-desk/</a:t>
            </a:r>
            <a:endParaRPr sz="1000">
              <a:solidFill>
                <a:srgbClr val="99999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33"/>
          <p:cNvPicPr preferRelativeResize="0"/>
          <p:nvPr/>
        </p:nvPicPr>
        <p:blipFill>
          <a:blip r:embed="rId4">
            <a:alphaModFix/>
          </a:blip>
          <a:stretch>
            <a:fillRect/>
          </a:stretch>
        </p:blipFill>
        <p:spPr>
          <a:xfrm>
            <a:off x="5976199" y="992038"/>
            <a:ext cx="2443900" cy="1750150"/>
          </a:xfrm>
          <a:prstGeom prst="rect">
            <a:avLst/>
          </a:prstGeom>
          <a:noFill/>
          <a:ln>
            <a:noFill/>
          </a:ln>
        </p:spPr>
      </p:pic>
      <p:pic>
        <p:nvPicPr>
          <p:cNvPr id="167" name="Google Shape;167;p33"/>
          <p:cNvPicPr preferRelativeResize="0"/>
          <p:nvPr/>
        </p:nvPicPr>
        <p:blipFill>
          <a:blip r:embed="rId5">
            <a:alphaModFix/>
          </a:blip>
          <a:stretch>
            <a:fillRect/>
          </a:stretch>
        </p:blipFill>
        <p:spPr>
          <a:xfrm>
            <a:off x="5976200" y="2742187"/>
            <a:ext cx="2443900" cy="1750138"/>
          </a:xfrm>
          <a:prstGeom prst="rect">
            <a:avLst/>
          </a:prstGeom>
          <a:noFill/>
          <a:ln>
            <a:noFill/>
          </a:ln>
        </p:spPr>
      </p:pic>
      <p:sp>
        <p:nvSpPr>
          <p:cNvPr id="168" name="Google Shape;168;p33"/>
          <p:cNvSpPr txBox="1"/>
          <p:nvPr/>
        </p:nvSpPr>
        <p:spPr>
          <a:xfrm>
            <a:off x="74175" y="4640186"/>
            <a:ext cx="8606700" cy="429000"/>
          </a:xfrm>
          <a:prstGeom prst="rect">
            <a:avLst/>
          </a:prstGeom>
          <a:noFill/>
          <a:ln>
            <a:noFill/>
          </a:ln>
        </p:spPr>
        <p:txBody>
          <a:bodyPr anchorCtr="0" anchor="t" bIns="31425" lIns="31425" spcFirstLastPara="1" rIns="31425" wrap="square" tIns="31425">
            <a:noAutofit/>
          </a:bodyPr>
          <a:lstStyle/>
          <a:p>
            <a:pPr indent="0" lvl="0" marL="0" marR="0" rtl="0" algn="l">
              <a:lnSpc>
                <a:spcPct val="114062"/>
              </a:lnSpc>
              <a:spcBef>
                <a:spcPts val="0"/>
              </a:spcBef>
              <a:spcAft>
                <a:spcPts val="0"/>
              </a:spcAft>
              <a:buNone/>
            </a:pPr>
            <a:r>
              <a:rPr lang="en-GB" sz="1100" u="sng">
                <a:solidFill>
                  <a:schemeClr val="hlink"/>
                </a:solidFill>
                <a:hlinkClick r:id="rId6"/>
              </a:rPr>
              <a:t>https://sproutsocial.com/insights/best-times-to-post-on-social-media/</a:t>
            </a:r>
            <a:r>
              <a:rPr lang="en-GB" sz="1100"/>
              <a:t> </a:t>
            </a:r>
            <a:endParaRPr sz="1100"/>
          </a:p>
          <a:p>
            <a:pPr indent="0" lvl="0" marL="0" marR="0" rtl="0" algn="l">
              <a:lnSpc>
                <a:spcPct val="114062"/>
              </a:lnSpc>
              <a:spcBef>
                <a:spcPts val="0"/>
              </a:spcBef>
              <a:spcAft>
                <a:spcPts val="0"/>
              </a:spcAft>
              <a:buNone/>
            </a:pPr>
            <a:r>
              <a:rPr lang="en-GB" sz="1100" u="sng">
                <a:solidFill>
                  <a:schemeClr val="hlink"/>
                </a:solidFill>
                <a:hlinkClick r:id="rId7"/>
              </a:rPr>
              <a:t>https://adespresso.com/blog/best-time-to-post-on-twitter/</a:t>
            </a:r>
            <a:r>
              <a:rPr lang="en-GB" sz="1100">
                <a:solidFill>
                  <a:srgbClr val="434343"/>
                </a:solidFill>
              </a:rPr>
              <a:t> </a:t>
            </a:r>
            <a:endParaRPr sz="1100">
              <a:solidFill>
                <a:srgbClr val="434343"/>
              </a:solidFill>
              <a:latin typeface="Arial"/>
              <a:ea typeface="Arial"/>
              <a:cs typeface="Arial"/>
              <a:sym typeface="Arial"/>
            </a:endParaRPr>
          </a:p>
        </p:txBody>
      </p:sp>
      <p:pic>
        <p:nvPicPr>
          <p:cNvPr descr="Based on data from Sprout Social, a data heat map show shows the best times to post on Facebook globally in 2024." id="169" name="Google Shape;169;p33"/>
          <p:cNvPicPr preferRelativeResize="0"/>
          <p:nvPr/>
        </p:nvPicPr>
        <p:blipFill>
          <a:blip r:embed="rId8">
            <a:alphaModFix/>
          </a:blip>
          <a:stretch>
            <a:fillRect/>
          </a:stretch>
        </p:blipFill>
        <p:spPr>
          <a:xfrm>
            <a:off x="872194" y="959125"/>
            <a:ext cx="2358005" cy="1651525"/>
          </a:xfrm>
          <a:prstGeom prst="rect">
            <a:avLst/>
          </a:prstGeom>
          <a:noFill/>
          <a:ln>
            <a:noFill/>
          </a:ln>
        </p:spPr>
      </p:pic>
      <p:pic>
        <p:nvPicPr>
          <p:cNvPr descr="Based on data from Sprout Social, a data heat map show shows the best times to post on Instagram globally in 2024." id="170" name="Google Shape;170;p33"/>
          <p:cNvPicPr preferRelativeResize="0"/>
          <p:nvPr/>
        </p:nvPicPr>
        <p:blipFill>
          <a:blip r:embed="rId9">
            <a:alphaModFix/>
          </a:blip>
          <a:stretch>
            <a:fillRect/>
          </a:stretch>
        </p:blipFill>
        <p:spPr>
          <a:xfrm>
            <a:off x="786300" y="2670801"/>
            <a:ext cx="2443900" cy="1711679"/>
          </a:xfrm>
          <a:prstGeom prst="rect">
            <a:avLst/>
          </a:prstGeom>
          <a:noFill/>
          <a:ln>
            <a:noFill/>
          </a:ln>
        </p:spPr>
      </p:pic>
      <p:pic>
        <p:nvPicPr>
          <p:cNvPr descr="Based on data from Sprout Social, a data heat map show shows the best times to post on LinkedIn globally in 2024." id="171" name="Google Shape;171;p33"/>
          <p:cNvPicPr preferRelativeResize="0"/>
          <p:nvPr/>
        </p:nvPicPr>
        <p:blipFill>
          <a:blip r:embed="rId10">
            <a:alphaModFix/>
          </a:blip>
          <a:stretch>
            <a:fillRect/>
          </a:stretch>
        </p:blipFill>
        <p:spPr>
          <a:xfrm>
            <a:off x="3230200" y="959113"/>
            <a:ext cx="2443900" cy="1711688"/>
          </a:xfrm>
          <a:prstGeom prst="rect">
            <a:avLst/>
          </a:prstGeom>
          <a:noFill/>
          <a:ln>
            <a:noFill/>
          </a:ln>
        </p:spPr>
      </p:pic>
      <p:pic>
        <p:nvPicPr>
          <p:cNvPr descr="Based on data from Sprout Social, a data heat map show shows the best times to post on X (Twitter) globally in 2024." id="172" name="Google Shape;172;p33"/>
          <p:cNvPicPr preferRelativeResize="0"/>
          <p:nvPr/>
        </p:nvPicPr>
        <p:blipFill>
          <a:blip r:embed="rId11">
            <a:alphaModFix/>
          </a:blip>
          <a:stretch>
            <a:fillRect/>
          </a:stretch>
        </p:blipFill>
        <p:spPr>
          <a:xfrm>
            <a:off x="3230200" y="2593426"/>
            <a:ext cx="2443900" cy="1711688"/>
          </a:xfrm>
          <a:prstGeom prst="rect">
            <a:avLst/>
          </a:prstGeom>
          <a:noFill/>
          <a:ln>
            <a:noFill/>
          </a:ln>
        </p:spPr>
      </p:pic>
      <p:sp>
        <p:nvSpPr>
          <p:cNvPr id="173" name="Google Shape;173;p33"/>
          <p:cNvSpPr txBox="1"/>
          <p:nvPr/>
        </p:nvSpPr>
        <p:spPr>
          <a:xfrm>
            <a:off x="0" y="22860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rPr>
              <a:t>Consider </a:t>
            </a:r>
            <a:r>
              <a:rPr b="1" lang="en-GB" sz="2800">
                <a:solidFill>
                  <a:schemeClr val="dk1"/>
                </a:solidFill>
              </a:rPr>
              <a:t>timing</a:t>
            </a:r>
            <a:endParaRPr b="1"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4"/>
          <p:cNvSpPr txBox="1"/>
          <p:nvPr>
            <p:ph type="title"/>
          </p:nvPr>
        </p:nvSpPr>
        <p:spPr>
          <a:xfrm>
            <a:off x="268605" y="3984409"/>
            <a:ext cx="8446800" cy="437100"/>
          </a:xfrm>
          <a:prstGeom prst="rect">
            <a:avLst/>
          </a:prstGeom>
          <a:noFill/>
          <a:ln>
            <a:noFill/>
          </a:ln>
        </p:spPr>
        <p:txBody>
          <a:bodyPr anchorCtr="0" anchor="ctr" bIns="31425" lIns="31425" spcFirstLastPara="1" rIns="31425" wrap="square" tIns="31425">
            <a:noAutofit/>
          </a:bodyPr>
          <a:lstStyle/>
          <a:p>
            <a:pPr indent="0" lvl="0" marL="0" marR="0" rtl="0" algn="ctr">
              <a:lnSpc>
                <a:spcPct val="113992"/>
              </a:lnSpc>
              <a:spcBef>
                <a:spcPts val="0"/>
              </a:spcBef>
              <a:spcAft>
                <a:spcPts val="0"/>
              </a:spcAft>
              <a:buNone/>
            </a:pPr>
            <a:r>
              <a:rPr lang="en-GB" sz="1200">
                <a:solidFill>
                  <a:srgbClr val="555555"/>
                </a:solidFill>
              </a:rPr>
              <a:t>“In the case of repeating a tweet four times in thirty-two hours, </a:t>
            </a:r>
            <a:endParaRPr sz="1200">
              <a:solidFill>
                <a:srgbClr val="555555"/>
              </a:solidFill>
            </a:endParaRPr>
          </a:p>
          <a:p>
            <a:pPr indent="0" lvl="0" marL="0" marR="0" rtl="0" algn="ctr">
              <a:lnSpc>
                <a:spcPct val="113992"/>
              </a:lnSpc>
              <a:spcBef>
                <a:spcPts val="0"/>
              </a:spcBef>
              <a:spcAft>
                <a:spcPts val="0"/>
              </a:spcAft>
              <a:buNone/>
            </a:pPr>
            <a:r>
              <a:rPr lang="en-GB" sz="1200">
                <a:solidFill>
                  <a:srgbClr val="555555"/>
                </a:solidFill>
              </a:rPr>
              <a:t>there was a big spike for the first tweet, but the next three still yielded very good results.”</a:t>
            </a:r>
            <a:endParaRPr b="1" sz="1200"/>
          </a:p>
        </p:txBody>
      </p:sp>
      <p:sp>
        <p:nvSpPr>
          <p:cNvPr id="179" name="Google Shape;179;p34"/>
          <p:cNvSpPr txBox="1"/>
          <p:nvPr/>
        </p:nvSpPr>
        <p:spPr>
          <a:xfrm>
            <a:off x="451103" y="4651763"/>
            <a:ext cx="8606700" cy="4371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u="sng">
                <a:solidFill>
                  <a:schemeClr val="hlink"/>
                </a:solidFill>
                <a:hlinkClick r:id="rId4"/>
              </a:rPr>
              <a:t>https://www.americanexpress.com/us/small-business/openforum/articles/how-to-drive-traffic-with-repeat-tweets-1/</a:t>
            </a:r>
            <a:endParaRPr sz="1000">
              <a:solidFill>
                <a:srgbClr val="999999"/>
              </a:solidFill>
            </a:endParaRPr>
          </a:p>
          <a:p>
            <a:pPr indent="0" lvl="0" marL="0" rtl="0" algn="r">
              <a:lnSpc>
                <a:spcPct val="114062"/>
              </a:lnSpc>
              <a:spcBef>
                <a:spcPts val="0"/>
              </a:spcBef>
              <a:spcAft>
                <a:spcPts val="0"/>
              </a:spcAft>
              <a:buClr>
                <a:schemeClr val="dk1"/>
              </a:buClr>
              <a:buSzPts val="900"/>
              <a:buFont typeface="Arial"/>
              <a:buNone/>
            </a:pPr>
            <a:r>
              <a:rPr lang="en-GB" sz="1000" u="sng">
                <a:solidFill>
                  <a:schemeClr val="hlink"/>
                </a:solidFill>
                <a:hlinkClick r:id="rId5"/>
              </a:rPr>
              <a:t>http://www.niemanlab.org/2014/01/if-a-tweet-worked-once-send-it-again-and-other-lessons-from-the-new-york-times-social-media-desk/</a:t>
            </a:r>
            <a:r>
              <a:rPr lang="en-GB" sz="1000">
                <a:solidFill>
                  <a:srgbClr val="999999"/>
                </a:solidFill>
              </a:rPr>
              <a:t> </a:t>
            </a:r>
            <a:endParaRPr sz="1000">
              <a:solidFill>
                <a:srgbClr val="999999"/>
              </a:solidFill>
            </a:endParaRPr>
          </a:p>
          <a:p>
            <a:pPr indent="0" lvl="0" marL="0" rtl="0" algn="r">
              <a:lnSpc>
                <a:spcPct val="114062"/>
              </a:lnSpc>
              <a:spcBef>
                <a:spcPts val="0"/>
              </a:spcBef>
              <a:spcAft>
                <a:spcPts val="0"/>
              </a:spcAft>
              <a:buNone/>
            </a:pPr>
            <a:r>
              <a:rPr lang="en-GB" sz="1000" u="sng">
                <a:solidFill>
                  <a:schemeClr val="hlink"/>
                </a:solidFill>
                <a:hlinkClick r:id="rId6"/>
              </a:rPr>
              <a:t>http://www.niemanlab.org/2011/03/tweet-late-and-e-mail-early-using-data-to-develop-strategy</a:t>
            </a:r>
            <a:r>
              <a:rPr lang="en-GB" sz="1000">
                <a:solidFill>
                  <a:srgbClr val="999999"/>
                </a:solidFill>
              </a:rPr>
              <a:t> </a:t>
            </a:r>
            <a:endParaRPr sz="1000">
              <a:solidFill>
                <a:srgbClr val="999999"/>
              </a:solidFill>
            </a:endParaRPr>
          </a:p>
        </p:txBody>
      </p:sp>
      <p:pic>
        <p:nvPicPr>
          <p:cNvPr descr="6a00d8341c527353ef0120a4fcd35d970b-pi" id="180" name="Google Shape;180;p34"/>
          <p:cNvPicPr preferRelativeResize="0"/>
          <p:nvPr/>
        </p:nvPicPr>
        <p:blipFill>
          <a:blip r:embed="rId7">
            <a:alphaModFix/>
          </a:blip>
          <a:stretch>
            <a:fillRect/>
          </a:stretch>
        </p:blipFill>
        <p:spPr>
          <a:xfrm>
            <a:off x="1194950" y="941582"/>
            <a:ext cx="6594093" cy="2945430"/>
          </a:xfrm>
          <a:prstGeom prst="rect">
            <a:avLst/>
          </a:prstGeom>
          <a:noFill/>
          <a:ln>
            <a:noFill/>
          </a:ln>
        </p:spPr>
      </p:pic>
      <p:sp>
        <p:nvSpPr>
          <p:cNvPr id="181" name="Google Shape;181;p34"/>
          <p:cNvSpPr txBox="1"/>
          <p:nvPr/>
        </p:nvSpPr>
        <p:spPr>
          <a:xfrm>
            <a:off x="0" y="22860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800">
                <a:solidFill>
                  <a:schemeClr val="dk1"/>
                </a:solidFill>
              </a:rPr>
              <a:t>Consider posting </a:t>
            </a:r>
            <a:r>
              <a:rPr b="1" lang="en-GB" sz="2800">
                <a:solidFill>
                  <a:schemeClr val="dk1"/>
                </a:solidFill>
              </a:rPr>
              <a:t>multiple times</a:t>
            </a:r>
            <a:endParaRPr b="1" sz="2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213360" y="3283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a:solidFill>
                  <a:srgbClr val="A40800"/>
                </a:solidFill>
              </a:rPr>
              <a:t>9 things to check:</a:t>
            </a:r>
            <a:endParaRPr b="1" sz="4000">
              <a:solidFill>
                <a:srgbClr val="A40800"/>
              </a:solidFill>
              <a:latin typeface="Arial"/>
              <a:ea typeface="Arial"/>
              <a:cs typeface="Arial"/>
              <a:sym typeface="Arial"/>
            </a:endParaRPr>
          </a:p>
        </p:txBody>
      </p:sp>
      <p:sp>
        <p:nvSpPr>
          <p:cNvPr id="187" name="Google Shape;187;p35"/>
          <p:cNvSpPr txBox="1"/>
          <p:nvPr/>
        </p:nvSpPr>
        <p:spPr>
          <a:xfrm>
            <a:off x="290513" y="1227338"/>
            <a:ext cx="8606700" cy="3538800"/>
          </a:xfrm>
          <a:prstGeom prst="rect">
            <a:avLst/>
          </a:prstGeom>
          <a:noFill/>
          <a:ln>
            <a:noFill/>
          </a:ln>
        </p:spPr>
        <p:txBody>
          <a:bodyPr anchorCtr="0" anchor="t" bIns="31425" lIns="31425" spcFirstLastPara="1" rIns="31425" wrap="square" tIns="31425">
            <a:noAutofit/>
          </a:bodyPr>
          <a:lstStyle/>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have image/video/GIF/emojis?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NOT read like a headline?</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Is there a CTA (Call To Action)?</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Has it considered hashtags?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 name subjects?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have beginning and end?</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Can it use quotes or numbers?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Is it timed appropriately?</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Are you testing different versions?</a:t>
            </a:r>
            <a:endParaRPr sz="2200">
              <a:solidFill>
                <a:srgbClr val="44444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pic>
        <p:nvPicPr>
          <p:cNvPr id="192" name="Google Shape;192;p36"/>
          <p:cNvPicPr preferRelativeResize="0"/>
          <p:nvPr/>
        </p:nvPicPr>
        <p:blipFill>
          <a:blip r:embed="rId4">
            <a:alphaModFix/>
          </a:blip>
          <a:stretch>
            <a:fillRect/>
          </a:stretch>
        </p:blipFill>
        <p:spPr>
          <a:xfrm>
            <a:off x="0" y="1517325"/>
            <a:ext cx="9277625" cy="3626175"/>
          </a:xfrm>
          <a:prstGeom prst="rect">
            <a:avLst/>
          </a:prstGeom>
          <a:noFill/>
          <a:ln>
            <a:noFill/>
          </a:ln>
        </p:spPr>
      </p:pic>
      <p:sp>
        <p:nvSpPr>
          <p:cNvPr id="193" name="Google Shape;193;p36"/>
          <p:cNvSpPr txBox="1"/>
          <p:nvPr/>
        </p:nvSpPr>
        <p:spPr>
          <a:xfrm>
            <a:off x="140018" y="1923446"/>
            <a:ext cx="8846700" cy="737400"/>
          </a:xfrm>
          <a:prstGeom prst="rect">
            <a:avLst/>
          </a:prstGeom>
          <a:noFill/>
          <a:ln>
            <a:noFill/>
          </a:ln>
        </p:spPr>
        <p:txBody>
          <a:bodyPr anchorCtr="0" anchor="t" bIns="31425" lIns="31425" spcFirstLastPara="1" rIns="31425" wrap="square" tIns="31425">
            <a:noAutofit/>
          </a:bodyPr>
          <a:lstStyle/>
          <a:p>
            <a:pPr indent="0" lvl="0" marL="0" marR="0" rtl="0" algn="r">
              <a:lnSpc>
                <a:spcPct val="113888"/>
              </a:lnSpc>
              <a:spcBef>
                <a:spcPts val="0"/>
              </a:spcBef>
              <a:spcAft>
                <a:spcPts val="0"/>
              </a:spcAft>
              <a:buNone/>
            </a:pPr>
            <a:r>
              <a:rPr b="1" lang="en-GB" sz="5900">
                <a:solidFill>
                  <a:srgbClr val="FFFFFF"/>
                </a:solidFill>
              </a:rPr>
              <a:t>What types of </a:t>
            </a:r>
            <a:endParaRPr b="1" sz="5900">
              <a:solidFill>
                <a:srgbClr val="FFFFFF"/>
              </a:solidFill>
            </a:endParaRPr>
          </a:p>
          <a:p>
            <a:pPr indent="0" lvl="0" marL="0" marR="0" rtl="0" algn="r">
              <a:lnSpc>
                <a:spcPct val="113888"/>
              </a:lnSpc>
              <a:spcBef>
                <a:spcPts val="0"/>
              </a:spcBef>
              <a:spcAft>
                <a:spcPts val="0"/>
              </a:spcAft>
              <a:buNone/>
            </a:pPr>
            <a:r>
              <a:rPr b="1" lang="en-GB" sz="5900">
                <a:solidFill>
                  <a:srgbClr val="FFFFFF"/>
                </a:solidFill>
              </a:rPr>
              <a:t>content works?</a:t>
            </a:r>
            <a:endParaRPr b="1" sz="5900">
              <a:solidFill>
                <a:srgbClr val="FFFFFF"/>
              </a:solidFill>
              <a:latin typeface="Arial"/>
              <a:ea typeface="Arial"/>
              <a:cs typeface="Arial"/>
              <a:sym typeface="Arial"/>
            </a:endParaRPr>
          </a:p>
        </p:txBody>
      </p:sp>
      <p:sp>
        <p:nvSpPr>
          <p:cNvPr id="194" name="Google Shape;194;p36"/>
          <p:cNvSpPr txBox="1"/>
          <p:nvPr/>
        </p:nvSpPr>
        <p:spPr>
          <a:xfrm>
            <a:off x="1468755" y="4509118"/>
            <a:ext cx="7520700" cy="2829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2000">
                <a:solidFill>
                  <a:srgbClr val="FFFFFF"/>
                </a:solidFill>
              </a:rPr>
              <a:t>Social media optimisation</a:t>
            </a:r>
            <a:endParaRPr sz="2000">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pic>
        <p:nvPicPr>
          <p:cNvPr id="199" name="Google Shape;199;p37"/>
          <p:cNvPicPr preferRelativeResize="0"/>
          <p:nvPr/>
        </p:nvPicPr>
        <p:blipFill rotWithShape="1">
          <a:blip r:embed="rId4">
            <a:alphaModFix/>
          </a:blip>
          <a:srcRect b="27762" l="0" r="0" t="8620"/>
          <a:stretch/>
        </p:blipFill>
        <p:spPr>
          <a:xfrm>
            <a:off x="152400" y="569525"/>
            <a:ext cx="8602125" cy="3078250"/>
          </a:xfrm>
          <a:prstGeom prst="rect">
            <a:avLst/>
          </a:prstGeom>
          <a:noFill/>
          <a:ln>
            <a:noFill/>
          </a:ln>
        </p:spPr>
      </p:pic>
      <p:sp>
        <p:nvSpPr>
          <p:cNvPr id="200" name="Google Shape;200;p37"/>
          <p:cNvSpPr txBox="1"/>
          <p:nvPr/>
        </p:nvSpPr>
        <p:spPr>
          <a:xfrm>
            <a:off x="152400" y="4563250"/>
            <a:ext cx="88212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800"/>
              </a:spcBef>
              <a:spcAft>
                <a:spcPts val="400"/>
              </a:spcAft>
              <a:buNone/>
            </a:pPr>
            <a:r>
              <a:rPr lang="en-GB" sz="1200" u="sng">
                <a:solidFill>
                  <a:schemeClr val="hlink"/>
                </a:solidFill>
                <a:highlight>
                  <a:srgbClr val="FFFFFF"/>
                </a:highlight>
                <a:latin typeface="Roboto"/>
                <a:ea typeface="Roboto"/>
                <a:cs typeface="Roboto"/>
                <a:sym typeface="Roboto"/>
                <a:hlinkClick r:id="rId5"/>
              </a:rPr>
              <a:t>Ly Kha Ngo. Decoding Facebook Algorithms: Strategies for 2024 Success, January 11, 2024</a:t>
            </a:r>
            <a:endParaRPr sz="1200">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8"/>
          <p:cNvSpPr txBox="1"/>
          <p:nvPr/>
        </p:nvSpPr>
        <p:spPr>
          <a:xfrm>
            <a:off x="137160" y="4045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a:solidFill>
                  <a:srgbClr val="A40800"/>
                </a:solidFill>
              </a:rPr>
              <a:t>Facebook:</a:t>
            </a:r>
            <a:endParaRPr b="1" sz="4000">
              <a:solidFill>
                <a:srgbClr val="A40800"/>
              </a:solidFill>
              <a:latin typeface="Arial"/>
              <a:ea typeface="Arial"/>
              <a:cs typeface="Arial"/>
              <a:sym typeface="Arial"/>
            </a:endParaRPr>
          </a:p>
        </p:txBody>
      </p:sp>
      <p:sp>
        <p:nvSpPr>
          <p:cNvPr id="206" name="Google Shape;206;p38"/>
          <p:cNvSpPr txBox="1"/>
          <p:nvPr/>
        </p:nvSpPr>
        <p:spPr>
          <a:xfrm>
            <a:off x="214313" y="1259871"/>
            <a:ext cx="8606700" cy="3353700"/>
          </a:xfrm>
          <a:prstGeom prst="rect">
            <a:avLst/>
          </a:prstGeom>
          <a:noFill/>
          <a:ln>
            <a:noFill/>
          </a:ln>
        </p:spPr>
        <p:txBody>
          <a:bodyPr anchorCtr="0" anchor="t" bIns="31425" lIns="31425" spcFirstLastPara="1" rIns="31425" wrap="square" tIns="31425">
            <a:noAutofit/>
          </a:bodyPr>
          <a:lstStyle/>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Invite/stimulate </a:t>
            </a:r>
            <a:r>
              <a:rPr b="1" lang="en-GB" sz="2600">
                <a:solidFill>
                  <a:srgbClr val="444444"/>
                </a:solidFill>
              </a:rPr>
              <a:t>engagement</a:t>
            </a:r>
            <a:endParaRPr b="1"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Build a </a:t>
            </a:r>
            <a:r>
              <a:rPr b="1" lang="en-GB" sz="2600">
                <a:solidFill>
                  <a:srgbClr val="444444"/>
                </a:solidFill>
              </a:rPr>
              <a:t>history</a:t>
            </a:r>
            <a:r>
              <a:rPr lang="en-GB" sz="2600">
                <a:solidFill>
                  <a:srgbClr val="444444"/>
                </a:solidFill>
              </a:rPr>
              <a:t> of engagement</a:t>
            </a:r>
            <a:endParaRPr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b="1" lang="en-GB" sz="2600">
                <a:solidFill>
                  <a:srgbClr val="444444"/>
                </a:solidFill>
              </a:rPr>
              <a:t>Subject matter</a:t>
            </a:r>
            <a:r>
              <a:rPr lang="en-GB" sz="2600">
                <a:solidFill>
                  <a:srgbClr val="444444"/>
                </a:solidFill>
              </a:rPr>
              <a:t> matches user’s past consumption</a:t>
            </a:r>
            <a:endParaRPr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b="1" lang="en-GB" sz="2600">
                <a:solidFill>
                  <a:srgbClr val="444444"/>
                </a:solidFill>
              </a:rPr>
              <a:t>Variety</a:t>
            </a:r>
            <a:r>
              <a:rPr lang="en-GB" sz="2600">
                <a:solidFill>
                  <a:srgbClr val="444444"/>
                </a:solidFill>
              </a:rPr>
              <a:t>: algorithm likes to mix media types</a:t>
            </a:r>
            <a:endParaRPr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Time spent on post: is your content likely to keep them watching/reading (be </a:t>
            </a:r>
            <a:r>
              <a:rPr b="1" lang="en-GB" sz="2600">
                <a:solidFill>
                  <a:srgbClr val="444444"/>
                </a:solidFill>
              </a:rPr>
              <a:t>compelling and well edited</a:t>
            </a:r>
            <a:r>
              <a:rPr lang="en-GB" sz="2600">
                <a:solidFill>
                  <a:srgbClr val="444444"/>
                </a:solidFill>
              </a:rPr>
              <a:t>, not long)</a:t>
            </a:r>
            <a:endParaRPr sz="2600">
              <a:solidFill>
                <a:srgbClr val="444444"/>
              </a:solidFill>
            </a:endParaRPr>
          </a:p>
        </p:txBody>
      </p:sp>
      <p:sp>
        <p:nvSpPr>
          <p:cNvPr id="207" name="Google Shape;207;p38"/>
          <p:cNvSpPr txBox="1"/>
          <p:nvPr/>
        </p:nvSpPr>
        <p:spPr>
          <a:xfrm>
            <a:off x="0" y="4751100"/>
            <a:ext cx="9012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012B3A"/>
                </a:solidFill>
                <a:latin typeface="Montserrat"/>
                <a:ea typeface="Montserrat"/>
                <a:cs typeface="Montserrat"/>
                <a:sym typeface="Montserrat"/>
              </a:rPr>
              <a:t>Read: Macready, Hannah. </a:t>
            </a:r>
            <a:r>
              <a:rPr lang="en-GB" sz="1350" u="sng">
                <a:solidFill>
                  <a:schemeClr val="hlink"/>
                </a:solidFill>
                <a:latin typeface="Montserrat"/>
                <a:ea typeface="Montserrat"/>
                <a:cs typeface="Montserrat"/>
                <a:sym typeface="Montserrat"/>
                <a:hlinkClick r:id="rId4"/>
              </a:rPr>
              <a:t>2024 Facebook Algorithm: Tip + Secrets Revealed</a:t>
            </a:r>
            <a:r>
              <a:rPr lang="en-GB" sz="1350">
                <a:solidFill>
                  <a:srgbClr val="012B3A"/>
                </a:solidFill>
                <a:latin typeface="Montserrat"/>
                <a:ea typeface="Montserrat"/>
                <a:cs typeface="Montserrat"/>
                <a:sym typeface="Montserrat"/>
              </a:rPr>
              <a:t>, Hootsuite, January 11, 2024</a:t>
            </a:r>
            <a:endParaRPr sz="1350">
              <a:solidFill>
                <a:srgbClr val="012B3A"/>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1"/>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Social</a:t>
            </a:r>
            <a:r>
              <a:rPr lang="en-GB"/>
              <a:t> and visual storytelling</a:t>
            </a:r>
            <a:endParaRPr/>
          </a:p>
        </p:txBody>
      </p:sp>
      <p:sp>
        <p:nvSpPr>
          <p:cNvPr id="87" name="Google Shape;87;p21"/>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MED7334 Narrative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pic>
        <p:nvPicPr>
          <p:cNvPr id="212" name="Google Shape;212;p39"/>
          <p:cNvPicPr preferRelativeResize="0"/>
          <p:nvPr/>
        </p:nvPicPr>
        <p:blipFill>
          <a:blip r:embed="rId4">
            <a:alphaModFix/>
          </a:blip>
          <a:stretch>
            <a:fillRect/>
          </a:stretch>
        </p:blipFill>
        <p:spPr>
          <a:xfrm>
            <a:off x="268605" y="180141"/>
            <a:ext cx="6455092" cy="3952482"/>
          </a:xfrm>
          <a:prstGeom prst="rect">
            <a:avLst/>
          </a:prstGeom>
          <a:noFill/>
          <a:ln>
            <a:noFill/>
          </a:ln>
        </p:spPr>
      </p:pic>
      <p:sp>
        <p:nvSpPr>
          <p:cNvPr id="213" name="Google Shape;213;p39"/>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http://www.convinceandconvert.com/social-media-measurement/new-research-finds-the-curation-vs-creation-sweet-spot/</a:t>
            </a:r>
            <a:endParaRPr sz="1000">
              <a:solidFill>
                <a:srgbClr val="999999"/>
              </a:solidFill>
              <a:latin typeface="Arial"/>
              <a:ea typeface="Arial"/>
              <a:cs typeface="Arial"/>
              <a:sym typeface="Arial"/>
            </a:endParaRPr>
          </a:p>
        </p:txBody>
      </p:sp>
      <p:sp>
        <p:nvSpPr>
          <p:cNvPr id="214" name="Google Shape;214;p39"/>
          <p:cNvSpPr txBox="1"/>
          <p:nvPr>
            <p:ph type="title"/>
          </p:nvPr>
        </p:nvSpPr>
        <p:spPr>
          <a:xfrm>
            <a:off x="325418" y="3554634"/>
            <a:ext cx="8446800" cy="1938600"/>
          </a:xfrm>
          <a:prstGeom prst="rect">
            <a:avLst/>
          </a:prstGeom>
          <a:noFill/>
          <a:ln>
            <a:noFill/>
          </a:ln>
        </p:spPr>
        <p:txBody>
          <a:bodyPr anchorCtr="0" anchor="ctr" bIns="31425" lIns="31425" spcFirstLastPara="1" rIns="31425" wrap="square" tIns="31425">
            <a:noAutofit/>
          </a:bodyPr>
          <a:lstStyle/>
          <a:p>
            <a:pPr indent="0" lvl="0" marL="0" marR="0" rtl="0" algn="ctr">
              <a:lnSpc>
                <a:spcPct val="113992"/>
              </a:lnSpc>
              <a:spcBef>
                <a:spcPts val="0"/>
              </a:spcBef>
              <a:spcAft>
                <a:spcPts val="0"/>
              </a:spcAft>
              <a:buNone/>
            </a:pPr>
            <a:r>
              <a:rPr b="1" lang="en-GB" sz="2000">
                <a:solidFill>
                  <a:srgbClr val="555555"/>
                </a:solidFill>
              </a:rPr>
              <a:t>Balanced posters get “20% fewer clicks per post than Curators, but their conversion rate is 10X higher. I’ll take that trade any day.”</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40"/>
          <p:cNvSpPr txBox="1"/>
          <p:nvPr/>
        </p:nvSpPr>
        <p:spPr>
          <a:xfrm>
            <a:off x="137160" y="4045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a:solidFill>
                  <a:srgbClr val="A40800"/>
                </a:solidFill>
              </a:rPr>
              <a:t>LinkedIn engagement:</a:t>
            </a:r>
            <a:endParaRPr b="1" sz="4000">
              <a:solidFill>
                <a:srgbClr val="A40800"/>
              </a:solidFill>
              <a:latin typeface="Arial"/>
              <a:ea typeface="Arial"/>
              <a:cs typeface="Arial"/>
              <a:sym typeface="Arial"/>
            </a:endParaRPr>
          </a:p>
        </p:txBody>
      </p:sp>
      <p:sp>
        <p:nvSpPr>
          <p:cNvPr id="220" name="Google Shape;220;p40"/>
          <p:cNvSpPr txBox="1"/>
          <p:nvPr/>
        </p:nvSpPr>
        <p:spPr>
          <a:xfrm>
            <a:off x="214313" y="1259871"/>
            <a:ext cx="8606700" cy="3353700"/>
          </a:xfrm>
          <a:prstGeom prst="rect">
            <a:avLst/>
          </a:prstGeom>
          <a:noFill/>
          <a:ln>
            <a:noFill/>
          </a:ln>
        </p:spPr>
        <p:txBody>
          <a:bodyPr anchorCtr="0" anchor="t" bIns="31425" lIns="31425" spcFirstLastPara="1" rIns="31425" wrap="square" tIns="31425">
            <a:noAutofit/>
          </a:bodyPr>
          <a:lstStyle/>
          <a:p>
            <a:pPr indent="-393700" lvl="0" marL="457200" rtl="0" algn="l">
              <a:lnSpc>
                <a:spcPct val="114062"/>
              </a:lnSpc>
              <a:spcBef>
                <a:spcPts val="0"/>
              </a:spcBef>
              <a:spcAft>
                <a:spcPts val="0"/>
              </a:spcAft>
              <a:buClr>
                <a:srgbClr val="444444"/>
              </a:buClr>
              <a:buSzPts val="2600"/>
              <a:buChar char="●"/>
            </a:pPr>
            <a:r>
              <a:rPr lang="en-GB" sz="2600">
                <a:solidFill>
                  <a:srgbClr val="444444"/>
                </a:solidFill>
              </a:rPr>
              <a:t>A like is worth 1 point</a:t>
            </a:r>
            <a:endParaRPr sz="2600">
              <a:solidFill>
                <a:srgbClr val="444444"/>
              </a:solidFill>
            </a:endParaRPr>
          </a:p>
          <a:p>
            <a:pPr indent="-393700" lvl="0" marL="457200" rtl="0" algn="l">
              <a:lnSpc>
                <a:spcPct val="114062"/>
              </a:lnSpc>
              <a:spcBef>
                <a:spcPts val="0"/>
              </a:spcBef>
              <a:spcAft>
                <a:spcPts val="0"/>
              </a:spcAft>
              <a:buClr>
                <a:srgbClr val="444444"/>
              </a:buClr>
              <a:buSzPts val="2600"/>
              <a:buChar char="●"/>
            </a:pPr>
            <a:r>
              <a:rPr lang="en-GB" sz="2600">
                <a:solidFill>
                  <a:srgbClr val="444444"/>
                </a:solidFill>
              </a:rPr>
              <a:t>Comment: 15 </a:t>
            </a:r>
            <a:endParaRPr sz="2600">
              <a:solidFill>
                <a:srgbClr val="444444"/>
              </a:solidFill>
            </a:endParaRPr>
          </a:p>
          <a:p>
            <a:pPr indent="-393700" lvl="0" marL="457200" rtl="0" algn="l">
              <a:lnSpc>
                <a:spcPct val="114062"/>
              </a:lnSpc>
              <a:spcBef>
                <a:spcPts val="0"/>
              </a:spcBef>
              <a:spcAft>
                <a:spcPts val="0"/>
              </a:spcAft>
              <a:buClr>
                <a:srgbClr val="444444"/>
              </a:buClr>
              <a:buSzPts val="2600"/>
              <a:buChar char="●"/>
            </a:pPr>
            <a:r>
              <a:rPr lang="en-GB" sz="2600">
                <a:solidFill>
                  <a:srgbClr val="444444"/>
                </a:solidFill>
              </a:rPr>
              <a:t>Instant repost: 10 </a:t>
            </a:r>
            <a:endParaRPr sz="2600">
              <a:solidFill>
                <a:srgbClr val="444444"/>
              </a:solidFill>
            </a:endParaRPr>
          </a:p>
          <a:p>
            <a:pPr indent="-393700" lvl="0" marL="457200" rtl="0" algn="l">
              <a:lnSpc>
                <a:spcPct val="114062"/>
              </a:lnSpc>
              <a:spcBef>
                <a:spcPts val="0"/>
              </a:spcBef>
              <a:spcAft>
                <a:spcPts val="0"/>
              </a:spcAft>
              <a:buClr>
                <a:srgbClr val="444444"/>
              </a:buClr>
              <a:buSzPts val="2600"/>
              <a:buChar char="●"/>
            </a:pPr>
            <a:r>
              <a:rPr lang="en-GB" sz="2600">
                <a:solidFill>
                  <a:srgbClr val="444444"/>
                </a:solidFill>
              </a:rPr>
              <a:t>'Save': 8 </a:t>
            </a:r>
            <a:endParaRPr sz="2600">
              <a:solidFill>
                <a:srgbClr val="444444"/>
              </a:solidFill>
            </a:endParaRPr>
          </a:p>
          <a:p>
            <a:pPr indent="-393700" lvl="0" marL="457200" rtl="0" algn="l">
              <a:lnSpc>
                <a:spcPct val="114062"/>
              </a:lnSpc>
              <a:spcBef>
                <a:spcPts val="0"/>
              </a:spcBef>
              <a:spcAft>
                <a:spcPts val="0"/>
              </a:spcAft>
              <a:buClr>
                <a:srgbClr val="444444"/>
              </a:buClr>
              <a:buSzPts val="2600"/>
              <a:buChar char="●"/>
            </a:pPr>
            <a:r>
              <a:rPr lang="en-GB" sz="2600">
                <a:solidFill>
                  <a:srgbClr val="444444"/>
                </a:solidFill>
              </a:rPr>
              <a:t>'See more': 5 points</a:t>
            </a:r>
            <a:endParaRPr sz="2600">
              <a:solidFill>
                <a:srgbClr val="444444"/>
              </a:solidFill>
            </a:endParaRPr>
          </a:p>
        </p:txBody>
      </p:sp>
      <p:sp>
        <p:nvSpPr>
          <p:cNvPr id="221" name="Google Shape;221;p40"/>
          <p:cNvSpPr txBox="1"/>
          <p:nvPr/>
        </p:nvSpPr>
        <p:spPr>
          <a:xfrm>
            <a:off x="4547998" y="4785275"/>
            <a:ext cx="4596000" cy="358200"/>
          </a:xfrm>
          <a:prstGeom prst="rect">
            <a:avLst/>
          </a:prstGeom>
          <a:noFill/>
          <a:ln>
            <a:noFill/>
          </a:ln>
        </p:spPr>
        <p:txBody>
          <a:bodyPr anchorCtr="0" anchor="ctr" bIns="75425" lIns="75425" spcFirstLastPara="1" rIns="75425" wrap="square" tIns="75425">
            <a:noAutofit/>
          </a:bodyPr>
          <a:lstStyle/>
          <a:p>
            <a:pPr indent="0" lvl="0" marL="0" rtl="0" algn="r">
              <a:spcBef>
                <a:spcPts val="0"/>
              </a:spcBef>
              <a:spcAft>
                <a:spcPts val="0"/>
              </a:spcAft>
              <a:buNone/>
            </a:pPr>
            <a:r>
              <a:rPr lang="en-GB" sz="1500" u="sng">
                <a:solidFill>
                  <a:schemeClr val="hlink"/>
                </a:solidFill>
                <a:hlinkClick r:id="rId4"/>
              </a:rPr>
              <a:t>Van Der Blom, Algorithm Insights 2024</a:t>
            </a:r>
            <a:endParaRPr sz="1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5" name="Shape 225"/>
        <p:cNvGrpSpPr/>
        <p:nvPr/>
      </p:nvGrpSpPr>
      <p:grpSpPr>
        <a:xfrm>
          <a:off x="0" y="0"/>
          <a:ext cx="0" cy="0"/>
          <a:chOff x="0" y="0"/>
          <a:chExt cx="0" cy="0"/>
        </a:xfrm>
      </p:grpSpPr>
      <p:pic>
        <p:nvPicPr>
          <p:cNvPr id="226" name="Google Shape;226;p41"/>
          <p:cNvPicPr preferRelativeResize="0"/>
          <p:nvPr/>
        </p:nvPicPr>
        <p:blipFill>
          <a:blip r:embed="rId3">
            <a:alphaModFix/>
          </a:blip>
          <a:stretch>
            <a:fillRect/>
          </a:stretch>
        </p:blipFill>
        <p:spPr>
          <a:xfrm>
            <a:off x="296125" y="152400"/>
            <a:ext cx="6736250" cy="4486299"/>
          </a:xfrm>
          <a:prstGeom prst="rect">
            <a:avLst/>
          </a:prstGeom>
          <a:noFill/>
          <a:ln>
            <a:noFill/>
          </a:ln>
        </p:spPr>
      </p:pic>
      <p:sp>
        <p:nvSpPr>
          <p:cNvPr id="227" name="Google Shape;227;p41"/>
          <p:cNvSpPr txBox="1"/>
          <p:nvPr/>
        </p:nvSpPr>
        <p:spPr>
          <a:xfrm>
            <a:off x="152400" y="4638700"/>
            <a:ext cx="885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4"/>
              </a:rPr>
              <a:t>Kowalewska, Katarzyna. Use the power of emotions to improve how your social media content performs, LinkedIn, June 28, 2023</a:t>
            </a:r>
            <a:r>
              <a:rPr lang="en-GB" sz="1100"/>
              <a:t> </a:t>
            </a:r>
            <a:endParaRPr sz="1100"/>
          </a:p>
          <a:p>
            <a:pPr indent="0" lvl="0" marL="0" rtl="0" algn="l">
              <a:spcBef>
                <a:spcPts val="0"/>
              </a:spcBef>
              <a:spcAft>
                <a:spcPts val="0"/>
              </a:spcAft>
              <a:buNone/>
            </a:pPr>
            <a:r>
              <a:rPr lang="en-GB" sz="1100"/>
              <a:t>(based on Norman, Don (2005) Emotional Design: Why We Love (or Hate) Everyday Things</a:t>
            </a:r>
            <a:endParaRPr sz="1100"/>
          </a:p>
        </p:txBody>
      </p:sp>
      <p:pic>
        <p:nvPicPr>
          <p:cNvPr descr="http://www.ted.com In this talk from 2003, design critic Don Norman turns his incisive eye toward beauty, fun, pleasure and emotion, as he looks at design that makes people happy. He names the three emotional cues that a well-designed product must hit to succeed. &#10; &#10;TEDTalks is a daily video podcast of the best talks and performances from the TED Conference, where the world's leading thinkers and doers give the talk of their lives in 18 minutes. Featured speakers have included Al Gore on climate change, Philippe Starck on design, Jill Bolte Taylor on observing her own stroke, Nicholas Negroponte on One Laptop per Child, Jane Goodall on chimpanzees, Bill Gates on malaria and mosquitoes and &quot;Lost&quot; producer JJ Abrams on the allure of mystery. TED stands for Technology, Entertainment, Design, and TEDTalks cover these topics as well as science, business, development and the arts. Watch the Top 10 TEDTalks on TED.com, at http://www.ted.com/index.php/talks/top10" id="228" name="Google Shape;228;p41" title="The three ways that good design makes you happy | Don Norman">
            <a:hlinkClick r:id="rId5"/>
          </p:cNvPr>
          <p:cNvPicPr preferRelativeResize="0"/>
          <p:nvPr/>
        </p:nvPicPr>
        <p:blipFill>
          <a:blip r:embed="rId6">
            <a:alphaModFix/>
          </a:blip>
          <a:stretch>
            <a:fillRect/>
          </a:stretch>
        </p:blipFill>
        <p:spPr>
          <a:xfrm>
            <a:off x="5955000" y="2924200"/>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2"/>
          <p:cNvSpPr txBox="1"/>
          <p:nvPr/>
        </p:nvSpPr>
        <p:spPr>
          <a:xfrm>
            <a:off x="137160" y="235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u="sng">
                <a:solidFill>
                  <a:schemeClr val="hlink"/>
                </a:solidFill>
                <a:hlinkClick r:id="rId4"/>
              </a:rPr>
              <a:t>Pick and mix</a:t>
            </a:r>
            <a:r>
              <a:rPr b="1" lang="en-GB" sz="4000">
                <a:solidFill>
                  <a:srgbClr val="A40800"/>
                </a:solidFill>
              </a:rPr>
              <a:t>:</a:t>
            </a:r>
            <a:endParaRPr b="1" sz="4000">
              <a:solidFill>
                <a:srgbClr val="A40800"/>
              </a:solidFill>
              <a:latin typeface="Arial"/>
              <a:ea typeface="Arial"/>
              <a:cs typeface="Arial"/>
              <a:sym typeface="Arial"/>
            </a:endParaRPr>
          </a:p>
        </p:txBody>
      </p:sp>
      <p:sp>
        <p:nvSpPr>
          <p:cNvPr id="234" name="Google Shape;234;p42"/>
          <p:cNvSpPr txBox="1"/>
          <p:nvPr/>
        </p:nvSpPr>
        <p:spPr>
          <a:xfrm>
            <a:off x="189338" y="910288"/>
            <a:ext cx="8606700" cy="3538800"/>
          </a:xfrm>
          <a:prstGeom prst="rect">
            <a:avLst/>
          </a:prstGeom>
          <a:noFill/>
          <a:ln>
            <a:noFill/>
          </a:ln>
        </p:spPr>
        <p:txBody>
          <a:bodyPr anchorCtr="0" anchor="t" bIns="31425" lIns="31425" spcFirstLastPara="1" rIns="31425" wrap="square" tIns="31425">
            <a:noAutofit/>
          </a:bodyPr>
          <a:lstStyle/>
          <a:p>
            <a:pPr indent="0" lvl="0" marL="0" marR="0" rtl="0" algn="l">
              <a:lnSpc>
                <a:spcPct val="114062"/>
              </a:lnSpc>
              <a:spcBef>
                <a:spcPts val="0"/>
              </a:spcBef>
              <a:spcAft>
                <a:spcPts val="0"/>
              </a:spcAft>
              <a:buNone/>
            </a:pPr>
            <a:r>
              <a:rPr lang="en-GB" sz="2400">
                <a:solidFill>
                  <a:srgbClr val="444444"/>
                </a:solidFill>
              </a:rPr>
              <a:t>V1: Use visually appealing, high-quality </a:t>
            </a:r>
            <a:r>
              <a:rPr b="1" lang="en-GB" sz="2400">
                <a:solidFill>
                  <a:srgbClr val="444444"/>
                </a:solidFill>
              </a:rPr>
              <a:t>images</a:t>
            </a:r>
            <a:endParaRPr b="1"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V2: Incorporate a </a:t>
            </a:r>
            <a:r>
              <a:rPr b="1" lang="en-GB" sz="2400">
                <a:solidFill>
                  <a:srgbClr val="444444"/>
                </a:solidFill>
              </a:rPr>
              <a:t>human</a:t>
            </a:r>
            <a:r>
              <a:rPr lang="en-GB" sz="2400">
                <a:solidFill>
                  <a:srgbClr val="444444"/>
                </a:solidFill>
              </a:rPr>
              <a:t> element into your content strategy. </a:t>
            </a:r>
            <a:endParaRPr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B1: Cater to new users: Answer questions</a:t>
            </a:r>
            <a:endParaRPr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B2: Engage existing followers: keep them engaged and excited </a:t>
            </a:r>
            <a:endParaRPr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R1: Ignite </a:t>
            </a:r>
            <a:r>
              <a:rPr b="1" lang="en-GB" sz="2400">
                <a:solidFill>
                  <a:srgbClr val="444444"/>
                </a:solidFill>
              </a:rPr>
              <a:t>nostalgia</a:t>
            </a:r>
            <a:endParaRPr b="1"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R2: Embrace </a:t>
            </a:r>
            <a:r>
              <a:rPr b="1" lang="en-GB" sz="2400">
                <a:solidFill>
                  <a:srgbClr val="444444"/>
                </a:solidFill>
              </a:rPr>
              <a:t>shared values</a:t>
            </a:r>
            <a:endParaRPr b="1" sz="2400">
              <a:solidFill>
                <a:srgbClr val="444444"/>
              </a:solidFill>
            </a:endParaRPr>
          </a:p>
        </p:txBody>
      </p:sp>
      <p:sp>
        <p:nvSpPr>
          <p:cNvPr id="235" name="Google Shape;235;p42"/>
          <p:cNvSpPr txBox="1"/>
          <p:nvPr/>
        </p:nvSpPr>
        <p:spPr>
          <a:xfrm>
            <a:off x="152400" y="4638700"/>
            <a:ext cx="885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5"/>
              </a:rPr>
              <a:t>Kowalewska, Katarzyna. Use the power of emotions to improve how your social media content performs, LinkedIn, June 28, 2023</a:t>
            </a:r>
            <a:r>
              <a:rPr lang="en-GB" sz="1100"/>
              <a:t> </a:t>
            </a:r>
            <a:endParaRPr sz="1100"/>
          </a:p>
          <a:p>
            <a:pPr indent="0" lvl="0" marL="0" rtl="0" algn="l">
              <a:spcBef>
                <a:spcPts val="0"/>
              </a:spcBef>
              <a:spcAft>
                <a:spcPts val="0"/>
              </a:spcAft>
              <a:buNone/>
            </a:pPr>
            <a:r>
              <a:rPr lang="en-GB" sz="1100"/>
              <a:t>(based on Norman, Don (2005) Emotional Design: Why We Love (or Hate) Everyday Things</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FF"/>
        </a:solidFill>
      </p:bgPr>
    </p:bg>
    <p:spTree>
      <p:nvGrpSpPr>
        <p:cNvPr id="239" name="Shape 239"/>
        <p:cNvGrpSpPr/>
        <p:nvPr/>
      </p:nvGrpSpPr>
      <p:grpSpPr>
        <a:xfrm>
          <a:off x="0" y="0"/>
          <a:ext cx="0" cy="0"/>
          <a:chOff x="0" y="0"/>
          <a:chExt cx="0" cy="0"/>
        </a:xfrm>
      </p:grpSpPr>
      <p:sp>
        <p:nvSpPr>
          <p:cNvPr id="240" name="Google Shape;240;p43"/>
          <p:cNvSpPr txBox="1"/>
          <p:nvPr/>
        </p:nvSpPr>
        <p:spPr>
          <a:xfrm>
            <a:off x="365750" y="404548"/>
            <a:ext cx="8711100" cy="7998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a:solidFill>
                  <a:schemeClr val="dk1"/>
                </a:solidFill>
              </a:rPr>
              <a:t>An opportunity for learning</a:t>
            </a:r>
            <a:endParaRPr b="1" sz="4000">
              <a:solidFill>
                <a:schemeClr val="dk1"/>
              </a:solidFill>
              <a:latin typeface="Arial"/>
              <a:ea typeface="Arial"/>
              <a:cs typeface="Arial"/>
              <a:sym typeface="Arial"/>
            </a:endParaRPr>
          </a:p>
        </p:txBody>
      </p:sp>
      <p:sp>
        <p:nvSpPr>
          <p:cNvPr id="241" name="Google Shape;241;p43"/>
          <p:cNvSpPr txBox="1"/>
          <p:nvPr/>
        </p:nvSpPr>
        <p:spPr>
          <a:xfrm>
            <a:off x="417950" y="1600074"/>
            <a:ext cx="8606700" cy="3230100"/>
          </a:xfrm>
          <a:prstGeom prst="rect">
            <a:avLst/>
          </a:prstGeom>
          <a:noFill/>
          <a:ln>
            <a:noFill/>
          </a:ln>
        </p:spPr>
        <p:txBody>
          <a:bodyPr anchorCtr="0" anchor="t" bIns="31425" lIns="31425" spcFirstLastPara="1" rIns="31425" wrap="square" tIns="31425">
            <a:noAutofit/>
          </a:bodyPr>
          <a:lstStyle/>
          <a:p>
            <a:pPr indent="0" lvl="0" marL="0" rtl="0" algn="l">
              <a:lnSpc>
                <a:spcPct val="114062"/>
              </a:lnSpc>
              <a:spcBef>
                <a:spcPts val="0"/>
              </a:spcBef>
              <a:spcAft>
                <a:spcPts val="0"/>
              </a:spcAft>
              <a:buNone/>
            </a:pPr>
            <a:r>
              <a:rPr lang="en-GB" sz="2400">
                <a:solidFill>
                  <a:srgbClr val="444444"/>
                </a:solidFill>
              </a:rPr>
              <a:t>Watch the video in full, then:</a:t>
            </a:r>
            <a:endParaRPr sz="2400">
              <a:solidFill>
                <a:srgbClr val="444444"/>
              </a:solidFill>
            </a:endParaRPr>
          </a:p>
          <a:p>
            <a:pPr indent="0" lvl="0" marL="0" rtl="0" algn="l">
              <a:lnSpc>
                <a:spcPct val="114062"/>
              </a:lnSpc>
              <a:spcBef>
                <a:spcPts val="0"/>
              </a:spcBef>
              <a:spcAft>
                <a:spcPts val="0"/>
              </a:spcAft>
              <a:buClr>
                <a:schemeClr val="dk1"/>
              </a:buClr>
              <a:buSzPts val="1100"/>
              <a:buFont typeface="Arial"/>
              <a:buNone/>
            </a:pPr>
            <a:r>
              <a:t/>
            </a:r>
            <a:endParaRPr sz="2400">
              <a:solidFill>
                <a:srgbClr val="444444"/>
              </a:solidFill>
            </a:endParaRPr>
          </a:p>
          <a:p>
            <a:pPr indent="0" lvl="0" marL="0" marR="0" rtl="0" algn="l">
              <a:lnSpc>
                <a:spcPct val="114062"/>
              </a:lnSpc>
              <a:spcBef>
                <a:spcPts val="0"/>
              </a:spcBef>
              <a:spcAft>
                <a:spcPts val="0"/>
              </a:spcAft>
              <a:buNone/>
            </a:pPr>
            <a:r>
              <a:rPr lang="en-GB" sz="2400">
                <a:solidFill>
                  <a:srgbClr val="444444"/>
                </a:solidFill>
              </a:rPr>
              <a:t>“I used Kowalewska’s tips </a:t>
            </a:r>
            <a:r>
              <a:rPr lang="en-GB" sz="2400">
                <a:solidFill>
                  <a:srgbClr val="444444"/>
                </a:solidFill>
              </a:rPr>
              <a:t>(Kowalewska 2023) </a:t>
            </a:r>
            <a:r>
              <a:rPr lang="en-GB" sz="2400">
                <a:solidFill>
                  <a:srgbClr val="444444"/>
                </a:solidFill>
              </a:rPr>
              <a:t>by doing ___.</a:t>
            </a:r>
            <a:r>
              <a:rPr lang="en-GB" sz="2400">
                <a:solidFill>
                  <a:srgbClr val="444444"/>
                </a:solidFill>
              </a:rPr>
              <a:t>”</a:t>
            </a:r>
            <a:endParaRPr sz="2400">
              <a:solidFill>
                <a:srgbClr val="444444"/>
              </a:solidFill>
            </a:endParaRPr>
          </a:p>
          <a:p>
            <a:pPr indent="0" lvl="0" marL="0" marR="0" rtl="0" algn="l">
              <a:lnSpc>
                <a:spcPct val="114062"/>
              </a:lnSpc>
              <a:spcBef>
                <a:spcPts val="0"/>
              </a:spcBef>
              <a:spcAft>
                <a:spcPts val="0"/>
              </a:spcAft>
              <a:buNone/>
            </a:pPr>
            <a:r>
              <a:t/>
            </a:r>
            <a:endParaRPr sz="2400">
              <a:solidFill>
                <a:srgbClr val="444444"/>
              </a:solidFill>
            </a:endParaRPr>
          </a:p>
          <a:p>
            <a:pPr indent="0" lvl="0" marL="0" rtl="0" algn="l">
              <a:lnSpc>
                <a:spcPct val="114062"/>
              </a:lnSpc>
              <a:spcBef>
                <a:spcPts val="0"/>
              </a:spcBef>
              <a:spcAft>
                <a:spcPts val="0"/>
              </a:spcAft>
              <a:buClr>
                <a:schemeClr val="dk1"/>
              </a:buClr>
              <a:buSzPts val="1100"/>
              <a:buFont typeface="Arial"/>
              <a:buNone/>
            </a:pPr>
            <a:r>
              <a:rPr lang="en-GB" sz="2400">
                <a:solidFill>
                  <a:srgbClr val="444444"/>
                </a:solidFill>
              </a:rPr>
              <a:t>“I could have done ____ to improve the updates (Kowalewska 2023).”</a:t>
            </a:r>
            <a:endParaRPr sz="2400">
              <a:solidFill>
                <a:srgbClr val="444444"/>
              </a:solidFill>
            </a:endParaRPr>
          </a:p>
          <a:p>
            <a:pPr indent="0" lvl="0" marL="0" marR="0" rtl="0" algn="l">
              <a:lnSpc>
                <a:spcPct val="114062"/>
              </a:lnSpc>
              <a:spcBef>
                <a:spcPts val="0"/>
              </a:spcBef>
              <a:spcAft>
                <a:spcPts val="0"/>
              </a:spcAft>
              <a:buNone/>
            </a:pPr>
            <a:r>
              <a:t/>
            </a:r>
            <a:endParaRPr sz="2400">
              <a:solidFill>
                <a:srgbClr val="444444"/>
              </a:solidFill>
            </a:endParaRPr>
          </a:p>
          <a:p>
            <a:pPr indent="0" lvl="0" marL="0" marR="0" rtl="0" algn="l">
              <a:lnSpc>
                <a:spcPct val="114062"/>
              </a:lnSpc>
              <a:spcBef>
                <a:spcPts val="0"/>
              </a:spcBef>
              <a:spcAft>
                <a:spcPts val="0"/>
              </a:spcAft>
              <a:buNone/>
            </a:pPr>
            <a:r>
              <a:t/>
            </a:r>
            <a:endParaRPr sz="2400">
              <a:solidFill>
                <a:srgbClr val="444444"/>
              </a:solidFill>
            </a:endParaRPr>
          </a:p>
        </p:txBody>
      </p:sp>
      <p:sp>
        <p:nvSpPr>
          <p:cNvPr id="242" name="Google Shape;242;p43"/>
          <p:cNvSpPr txBox="1"/>
          <p:nvPr/>
        </p:nvSpPr>
        <p:spPr>
          <a:xfrm>
            <a:off x="152400" y="4638700"/>
            <a:ext cx="885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u="sng">
                <a:solidFill>
                  <a:schemeClr val="hlink"/>
                </a:solidFill>
                <a:hlinkClick r:id="rId3"/>
              </a:rPr>
              <a:t>Kowalewska, Katarzyna. Use the power of emotions to improve how your social media content performs, LinkedIn, June 28, 2023</a:t>
            </a:r>
            <a:r>
              <a:rPr lang="en-GB" sz="1100"/>
              <a:t> </a:t>
            </a:r>
            <a:endParaRPr sz="1100"/>
          </a:p>
          <a:p>
            <a:pPr indent="0" lvl="0" marL="0" rtl="0" algn="l">
              <a:spcBef>
                <a:spcPts val="0"/>
              </a:spcBef>
              <a:spcAft>
                <a:spcPts val="0"/>
              </a:spcAft>
              <a:buNone/>
            </a:pPr>
            <a:r>
              <a:rPr lang="en-GB" sz="1100"/>
              <a:t>(based on Norman, Don (2005) Emotional Design: Why We Love (or Hate) Everyday Things</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pic>
        <p:nvPicPr>
          <p:cNvPr id="247" name="Google Shape;247;p44"/>
          <p:cNvPicPr preferRelativeResize="0"/>
          <p:nvPr/>
        </p:nvPicPr>
        <p:blipFill>
          <a:blip r:embed="rId4">
            <a:alphaModFix/>
          </a:blip>
          <a:stretch>
            <a:fillRect/>
          </a:stretch>
        </p:blipFill>
        <p:spPr>
          <a:xfrm>
            <a:off x="0" y="1517325"/>
            <a:ext cx="9191726" cy="3626175"/>
          </a:xfrm>
          <a:prstGeom prst="rect">
            <a:avLst/>
          </a:prstGeom>
          <a:noFill/>
          <a:ln>
            <a:noFill/>
          </a:ln>
        </p:spPr>
      </p:pic>
      <p:sp>
        <p:nvSpPr>
          <p:cNvPr id="248" name="Google Shape;248;p44"/>
          <p:cNvSpPr txBox="1"/>
          <p:nvPr/>
        </p:nvSpPr>
        <p:spPr>
          <a:xfrm>
            <a:off x="140025" y="1923457"/>
            <a:ext cx="8846700" cy="2182500"/>
          </a:xfrm>
          <a:prstGeom prst="rect">
            <a:avLst/>
          </a:prstGeom>
          <a:noFill/>
          <a:ln>
            <a:noFill/>
          </a:ln>
        </p:spPr>
        <p:txBody>
          <a:bodyPr anchorCtr="0" anchor="t" bIns="31425" lIns="31425" spcFirstLastPara="1" rIns="31425" wrap="square" tIns="31425">
            <a:noAutofit/>
          </a:bodyPr>
          <a:lstStyle/>
          <a:p>
            <a:pPr indent="0" lvl="0" marL="0" marR="0" rtl="0" algn="r">
              <a:lnSpc>
                <a:spcPct val="113888"/>
              </a:lnSpc>
              <a:spcBef>
                <a:spcPts val="0"/>
              </a:spcBef>
              <a:spcAft>
                <a:spcPts val="0"/>
              </a:spcAft>
              <a:buNone/>
            </a:pPr>
            <a:r>
              <a:rPr b="1" lang="en-GB" sz="5900">
                <a:solidFill>
                  <a:srgbClr val="FFFFFF"/>
                </a:solidFill>
              </a:rPr>
              <a:t>What structures work? </a:t>
            </a:r>
            <a:endParaRPr b="1" sz="5900">
              <a:solidFill>
                <a:srgbClr val="FFFFFF"/>
              </a:solidFill>
              <a:latin typeface="Arial"/>
              <a:ea typeface="Arial"/>
              <a:cs typeface="Arial"/>
              <a:sym typeface="Arial"/>
            </a:endParaRPr>
          </a:p>
        </p:txBody>
      </p:sp>
      <p:sp>
        <p:nvSpPr>
          <p:cNvPr id="249" name="Google Shape;249;p44"/>
          <p:cNvSpPr txBox="1"/>
          <p:nvPr/>
        </p:nvSpPr>
        <p:spPr>
          <a:xfrm>
            <a:off x="1468755" y="4509118"/>
            <a:ext cx="7520700" cy="2829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2000">
                <a:solidFill>
                  <a:srgbClr val="FFFFFF"/>
                </a:solidFill>
                <a:latin typeface="Arial"/>
                <a:ea typeface="Arial"/>
                <a:cs typeface="Arial"/>
                <a:sym typeface="Arial"/>
              </a:rPr>
              <a:t>..</a:t>
            </a:r>
            <a:endParaRPr sz="2000">
              <a:solidFill>
                <a:srgbClr val="FFFF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5"/>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u="sng">
                <a:solidFill>
                  <a:schemeClr val="hlink"/>
                </a:solidFill>
                <a:hlinkClick r:id="rId4"/>
              </a:rPr>
              <a:t>https://twitter.com/BBCR1/status/1665709333009813506</a:t>
            </a:r>
            <a:r>
              <a:rPr lang="en-GB" sz="1000">
                <a:solidFill>
                  <a:srgbClr val="999999"/>
                </a:solidFill>
              </a:rPr>
              <a:t> </a:t>
            </a:r>
            <a:endParaRPr sz="1000">
              <a:solidFill>
                <a:srgbClr val="999999"/>
              </a:solidFill>
              <a:latin typeface="Arial"/>
              <a:ea typeface="Arial"/>
              <a:cs typeface="Arial"/>
              <a:sym typeface="Arial"/>
            </a:endParaRPr>
          </a:p>
        </p:txBody>
      </p:sp>
      <p:pic>
        <p:nvPicPr>
          <p:cNvPr id="255" name="Google Shape;255;p45"/>
          <p:cNvPicPr preferRelativeResize="0"/>
          <p:nvPr/>
        </p:nvPicPr>
        <p:blipFill>
          <a:blip r:embed="rId5">
            <a:alphaModFix/>
          </a:blip>
          <a:stretch>
            <a:fillRect/>
          </a:stretch>
        </p:blipFill>
        <p:spPr>
          <a:xfrm>
            <a:off x="152400" y="152400"/>
            <a:ext cx="4210816" cy="4596340"/>
          </a:xfrm>
          <a:prstGeom prst="rect">
            <a:avLst/>
          </a:prstGeom>
          <a:noFill/>
          <a:ln>
            <a:noFill/>
          </a:ln>
        </p:spPr>
      </p:pic>
      <p:sp>
        <p:nvSpPr>
          <p:cNvPr id="256" name="Google Shape;256;p45"/>
          <p:cNvSpPr txBox="1"/>
          <p:nvPr/>
        </p:nvSpPr>
        <p:spPr>
          <a:xfrm>
            <a:off x="4654150" y="325200"/>
            <a:ext cx="4512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a:solidFill>
                  <a:srgbClr val="A40800"/>
                </a:solidFill>
              </a:rPr>
              <a:t>Orientation (who/where)</a:t>
            </a:r>
            <a:endParaRPr b="1">
              <a:solidFill>
                <a:srgbClr val="A40800"/>
              </a:solidFill>
            </a:endParaRPr>
          </a:p>
          <a:p>
            <a:pPr indent="0" lvl="0" marL="0" rtl="0" algn="l">
              <a:lnSpc>
                <a:spcPct val="115000"/>
              </a:lnSpc>
              <a:spcBef>
                <a:spcPts val="0"/>
              </a:spcBef>
              <a:spcAft>
                <a:spcPts val="0"/>
              </a:spcAft>
              <a:buClr>
                <a:schemeClr val="dk1"/>
              </a:buClr>
              <a:buSzPts val="1100"/>
              <a:buFont typeface="Arial"/>
              <a:buNone/>
            </a:pPr>
            <a:r>
              <a:rPr b="1" lang="en-GB">
                <a:solidFill>
                  <a:srgbClr val="A40800"/>
                </a:solidFill>
              </a:rPr>
              <a:t>and abstract (story in a nutshell)</a:t>
            </a:r>
            <a:endParaRPr b="1">
              <a:solidFill>
                <a:srgbClr val="A40800"/>
              </a:solidFill>
            </a:endParaRPr>
          </a:p>
          <a:p>
            <a:pPr indent="0" lvl="0" marL="0" rtl="0" algn="l">
              <a:lnSpc>
                <a:spcPct val="115000"/>
              </a:lnSpc>
              <a:spcBef>
                <a:spcPts val="0"/>
              </a:spcBef>
              <a:spcAft>
                <a:spcPts val="0"/>
              </a:spcAft>
              <a:buNone/>
            </a:pPr>
            <a:r>
              <a:rPr b="1" lang="en-GB">
                <a:solidFill>
                  <a:srgbClr val="A40800"/>
                </a:solidFill>
              </a:rPr>
              <a:t>Would this be better reversed?</a:t>
            </a:r>
            <a:endParaRPr b="1">
              <a:solidFill>
                <a:srgbClr val="A40800"/>
              </a:solidFill>
            </a:endParaRPr>
          </a:p>
        </p:txBody>
      </p:sp>
      <p:sp>
        <p:nvSpPr>
          <p:cNvPr id="257" name="Google Shape;257;p45"/>
          <p:cNvSpPr txBox="1"/>
          <p:nvPr/>
        </p:nvSpPr>
        <p:spPr>
          <a:xfrm>
            <a:off x="4654150" y="1707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A40800"/>
                </a:solidFill>
              </a:rPr>
              <a:t>Complication (raise a question)</a:t>
            </a:r>
            <a:endParaRPr b="1">
              <a:solidFill>
                <a:srgbClr val="A40800"/>
              </a:solidFill>
            </a:endParaRPr>
          </a:p>
        </p:txBody>
      </p:sp>
      <p:sp>
        <p:nvSpPr>
          <p:cNvPr id="258" name="Google Shape;258;p45"/>
          <p:cNvSpPr txBox="1"/>
          <p:nvPr/>
        </p:nvSpPr>
        <p:spPr>
          <a:xfrm>
            <a:off x="4654150" y="2914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A40800"/>
                </a:solidFill>
              </a:rPr>
              <a:t>Evaluation, result, coda</a:t>
            </a:r>
            <a:endParaRPr b="1">
              <a:solidFill>
                <a:srgbClr val="A408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46"/>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https://twitter.com/BuzzFeedCeleb/status/608637481693671424</a:t>
            </a:r>
            <a:endParaRPr sz="1000">
              <a:solidFill>
                <a:srgbClr val="999999"/>
              </a:solidFill>
              <a:latin typeface="Arial"/>
              <a:ea typeface="Arial"/>
              <a:cs typeface="Arial"/>
              <a:sym typeface="Arial"/>
            </a:endParaRPr>
          </a:p>
        </p:txBody>
      </p:sp>
      <p:pic>
        <p:nvPicPr>
          <p:cNvPr id="264" name="Google Shape;264;p46"/>
          <p:cNvPicPr preferRelativeResize="0"/>
          <p:nvPr/>
        </p:nvPicPr>
        <p:blipFill>
          <a:blip r:embed="rId4">
            <a:alphaModFix/>
          </a:blip>
          <a:stretch>
            <a:fillRect/>
          </a:stretch>
        </p:blipFill>
        <p:spPr>
          <a:xfrm>
            <a:off x="194377" y="114210"/>
            <a:ext cx="6565000" cy="4369156"/>
          </a:xfrm>
          <a:prstGeom prst="rect">
            <a:avLst/>
          </a:prstGeom>
          <a:noFill/>
          <a:ln>
            <a:noFill/>
          </a:ln>
        </p:spPr>
      </p:pic>
      <p:sp>
        <p:nvSpPr>
          <p:cNvPr id="265" name="Google Shape;265;p46"/>
          <p:cNvSpPr txBox="1"/>
          <p:nvPr/>
        </p:nvSpPr>
        <p:spPr>
          <a:xfrm>
            <a:off x="6661725" y="342875"/>
            <a:ext cx="219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A40800"/>
                </a:solidFill>
              </a:rPr>
              <a:t>Abstract </a:t>
            </a:r>
            <a:br>
              <a:rPr b="1" lang="en-GB">
                <a:solidFill>
                  <a:srgbClr val="A40800"/>
                </a:solidFill>
              </a:rPr>
            </a:br>
            <a:r>
              <a:rPr b="1" lang="en-GB">
                <a:solidFill>
                  <a:srgbClr val="A40800"/>
                </a:solidFill>
              </a:rPr>
              <a:t>and orientation (who)</a:t>
            </a:r>
            <a:endParaRPr b="1">
              <a:solidFill>
                <a:srgbClr val="A40800"/>
              </a:solidFill>
            </a:endParaRPr>
          </a:p>
        </p:txBody>
      </p:sp>
      <p:sp>
        <p:nvSpPr>
          <p:cNvPr id="266" name="Google Shape;266;p46"/>
          <p:cNvSpPr txBox="1"/>
          <p:nvPr/>
        </p:nvSpPr>
        <p:spPr>
          <a:xfrm>
            <a:off x="6661725" y="1223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A40800"/>
                </a:solidFill>
              </a:rPr>
              <a:t>Complication</a:t>
            </a:r>
            <a:endParaRPr b="1">
              <a:solidFill>
                <a:srgbClr val="A40800"/>
              </a:solidFill>
            </a:endParaRPr>
          </a:p>
        </p:txBody>
      </p:sp>
      <p:sp>
        <p:nvSpPr>
          <p:cNvPr id="267" name="Google Shape;267;p46"/>
          <p:cNvSpPr txBox="1"/>
          <p:nvPr/>
        </p:nvSpPr>
        <p:spPr>
          <a:xfrm>
            <a:off x="6661725" y="27241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A40800"/>
                </a:solidFill>
              </a:rPr>
              <a:t>Evaluation</a:t>
            </a:r>
            <a:endParaRPr b="1">
              <a:solidFill>
                <a:srgbClr val="A40800"/>
              </a:solidFill>
            </a:endParaRPr>
          </a:p>
          <a:p>
            <a:pPr indent="0" lvl="0" marL="0" rtl="0" algn="l">
              <a:spcBef>
                <a:spcPts val="0"/>
              </a:spcBef>
              <a:spcAft>
                <a:spcPts val="0"/>
              </a:spcAft>
              <a:buNone/>
            </a:pPr>
            <a:r>
              <a:t/>
            </a:r>
            <a:endParaRPr b="1">
              <a:solidFill>
                <a:srgbClr val="A40800"/>
              </a:solidFill>
            </a:endParaRPr>
          </a:p>
          <a:p>
            <a:pPr indent="0" lvl="0" marL="0" rtl="0" algn="l">
              <a:spcBef>
                <a:spcPts val="0"/>
              </a:spcBef>
              <a:spcAft>
                <a:spcPts val="0"/>
              </a:spcAft>
              <a:buNone/>
            </a:pPr>
            <a:r>
              <a:t/>
            </a:r>
            <a:endParaRPr b="1">
              <a:solidFill>
                <a:srgbClr val="A40800"/>
              </a:solidFill>
            </a:endParaRPr>
          </a:p>
          <a:p>
            <a:pPr indent="0" lvl="0" marL="0" rtl="0" algn="l">
              <a:spcBef>
                <a:spcPts val="0"/>
              </a:spcBef>
              <a:spcAft>
                <a:spcPts val="0"/>
              </a:spcAft>
              <a:buNone/>
            </a:pPr>
            <a:r>
              <a:t/>
            </a:r>
            <a:endParaRPr b="1">
              <a:solidFill>
                <a:srgbClr val="A40800"/>
              </a:solidFill>
            </a:endParaRPr>
          </a:p>
          <a:p>
            <a:pPr indent="0" lvl="0" marL="0" rtl="0" algn="l">
              <a:spcBef>
                <a:spcPts val="0"/>
              </a:spcBef>
              <a:spcAft>
                <a:spcPts val="0"/>
              </a:spcAft>
              <a:buNone/>
            </a:pPr>
            <a:r>
              <a:rPr b="1" lang="en-GB">
                <a:solidFill>
                  <a:srgbClr val="A40800"/>
                </a:solidFill>
              </a:rPr>
              <a:t>result/coda</a:t>
            </a:r>
            <a:endParaRPr b="1">
              <a:solidFill>
                <a:srgbClr val="A408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concise-tweet-kiev.png" id="272" name="Google Shape;272;p47"/>
          <p:cNvPicPr preferRelativeResize="0"/>
          <p:nvPr/>
        </p:nvPicPr>
        <p:blipFill>
          <a:blip r:embed="rId3">
            <a:alphaModFix/>
          </a:blip>
          <a:stretch>
            <a:fillRect/>
          </a:stretch>
        </p:blipFill>
        <p:spPr>
          <a:xfrm>
            <a:off x="1188177" y="304548"/>
            <a:ext cx="6767652" cy="3409775"/>
          </a:xfrm>
          <a:prstGeom prst="rect">
            <a:avLst/>
          </a:prstGeom>
          <a:noFill/>
          <a:ln>
            <a:noFill/>
          </a:ln>
        </p:spPr>
      </p:pic>
      <p:sp>
        <p:nvSpPr>
          <p:cNvPr id="273" name="Google Shape;273;p47"/>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Linear chronology</a:t>
            </a:r>
            <a:endParaRPr b="1" sz="4000">
              <a:solidFill>
                <a:srgbClr val="A40800"/>
              </a:solidFill>
              <a:latin typeface="Oswald"/>
              <a:ea typeface="Oswald"/>
              <a:cs typeface="Oswald"/>
              <a:sym typeface="Oswa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Intro and twist</a:t>
            </a:r>
            <a:endParaRPr b="1" sz="4000">
              <a:solidFill>
                <a:srgbClr val="A40800"/>
              </a:solidFill>
              <a:latin typeface="Oswald"/>
              <a:ea typeface="Oswald"/>
              <a:cs typeface="Oswald"/>
              <a:sym typeface="Oswald"/>
            </a:endParaRPr>
          </a:p>
        </p:txBody>
      </p:sp>
      <p:pic>
        <p:nvPicPr>
          <p:cNvPr descr="save image" id="279" name="Google Shape;279;p48"/>
          <p:cNvPicPr preferRelativeResize="0"/>
          <p:nvPr/>
        </p:nvPicPr>
        <p:blipFill>
          <a:blip r:embed="rId3">
            <a:alphaModFix/>
          </a:blip>
          <a:stretch>
            <a:fillRect/>
          </a:stretch>
        </p:blipFill>
        <p:spPr>
          <a:xfrm>
            <a:off x="127125" y="57800"/>
            <a:ext cx="5534025" cy="3362325"/>
          </a:xfrm>
          <a:prstGeom prst="rect">
            <a:avLst/>
          </a:prstGeom>
          <a:noFill/>
          <a:ln>
            <a:noFill/>
          </a:ln>
        </p:spPr>
      </p:pic>
      <p:pic>
        <p:nvPicPr>
          <p:cNvPr descr="save image" id="280" name="Google Shape;280;p48"/>
          <p:cNvPicPr preferRelativeResize="0"/>
          <p:nvPr/>
        </p:nvPicPr>
        <p:blipFill rotWithShape="1">
          <a:blip r:embed="rId4">
            <a:alphaModFix/>
          </a:blip>
          <a:srcRect b="12403" l="0" r="0" t="0"/>
          <a:stretch/>
        </p:blipFill>
        <p:spPr>
          <a:xfrm>
            <a:off x="3638550" y="581025"/>
            <a:ext cx="5505450" cy="3487550"/>
          </a:xfrm>
          <a:prstGeom prst="rect">
            <a:avLst/>
          </a:prstGeom>
          <a:noFill/>
          <a:ln>
            <a:noFill/>
          </a:ln>
        </p:spPr>
      </p:pic>
      <p:pic>
        <p:nvPicPr>
          <p:cNvPr id="281" name="Google Shape;281;p48"/>
          <p:cNvPicPr preferRelativeResize="0"/>
          <p:nvPr/>
        </p:nvPicPr>
        <p:blipFill rotWithShape="1">
          <a:blip r:embed="rId5">
            <a:alphaModFix/>
          </a:blip>
          <a:srcRect b="4693" l="3341" r="5848" t="4693"/>
          <a:stretch/>
        </p:blipFill>
        <p:spPr>
          <a:xfrm>
            <a:off x="879525" y="2528488"/>
            <a:ext cx="3807525" cy="133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22"/>
          <p:cNvSpPr txBox="1"/>
          <p:nvPr/>
        </p:nvSpPr>
        <p:spPr>
          <a:xfrm>
            <a:off x="366724" y="1412275"/>
            <a:ext cx="8075400" cy="3353700"/>
          </a:xfrm>
          <a:prstGeom prst="rect">
            <a:avLst/>
          </a:prstGeom>
          <a:noFill/>
          <a:ln>
            <a:noFill/>
          </a:ln>
        </p:spPr>
        <p:txBody>
          <a:bodyPr anchorCtr="0" anchor="t" bIns="31425" lIns="31425" spcFirstLastPara="1" rIns="31425" wrap="square" tIns="31425">
            <a:noAutofit/>
          </a:bodyPr>
          <a:lstStyle/>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Explain how writing for social media is different to other platforms and media</a:t>
            </a:r>
            <a:endParaRPr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W</a:t>
            </a:r>
            <a:r>
              <a:rPr lang="en-GB" sz="2600">
                <a:solidFill>
                  <a:srgbClr val="444444"/>
                </a:solidFill>
              </a:rPr>
              <a:t>rite for social media using a range of techniques and structures</a:t>
            </a:r>
            <a:endParaRPr sz="2600">
              <a:solidFill>
                <a:srgbClr val="444444"/>
              </a:solidFill>
            </a:endParaRPr>
          </a:p>
          <a:p>
            <a:pPr indent="-393700" lvl="0" marL="457200" marR="0" rtl="0" algn="l">
              <a:lnSpc>
                <a:spcPct val="114062"/>
              </a:lnSpc>
              <a:spcBef>
                <a:spcPts val="0"/>
              </a:spcBef>
              <a:spcAft>
                <a:spcPts val="0"/>
              </a:spcAft>
              <a:buClr>
                <a:srgbClr val="444444"/>
              </a:buClr>
              <a:buSzPts val="2600"/>
              <a:buChar char="●"/>
            </a:pPr>
            <a:r>
              <a:rPr lang="en-GB" sz="2600">
                <a:solidFill>
                  <a:srgbClr val="444444"/>
                </a:solidFill>
              </a:rPr>
              <a:t>Explain how to optimise stories for different platforms</a:t>
            </a:r>
            <a:endParaRPr sz="2600">
              <a:solidFill>
                <a:srgbClr val="444444"/>
              </a:solidFill>
            </a:endParaRPr>
          </a:p>
        </p:txBody>
      </p:sp>
      <p:sp>
        <p:nvSpPr>
          <p:cNvPr id="93" name="Google Shape;93;p22"/>
          <p:cNvSpPr txBox="1"/>
          <p:nvPr/>
        </p:nvSpPr>
        <p:spPr>
          <a:xfrm>
            <a:off x="137160" y="4045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3800">
                <a:solidFill>
                  <a:srgbClr val="A40800"/>
                </a:solidFill>
              </a:rPr>
              <a:t>By next week you should be able to:</a:t>
            </a:r>
            <a:endParaRPr b="1" sz="3800">
              <a:solidFill>
                <a:srgbClr val="A408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Intro and twist</a:t>
            </a:r>
            <a:endParaRPr b="1" sz="4000">
              <a:solidFill>
                <a:srgbClr val="A40800"/>
              </a:solidFill>
              <a:latin typeface="Oswald"/>
              <a:ea typeface="Oswald"/>
              <a:cs typeface="Oswald"/>
              <a:sym typeface="Oswald"/>
            </a:endParaRPr>
          </a:p>
        </p:txBody>
      </p:sp>
      <p:pic>
        <p:nvPicPr>
          <p:cNvPr id="287" name="Google Shape;287;p49"/>
          <p:cNvPicPr preferRelativeResize="0"/>
          <p:nvPr/>
        </p:nvPicPr>
        <p:blipFill>
          <a:blip r:embed="rId3">
            <a:alphaModFix/>
          </a:blip>
          <a:stretch>
            <a:fillRect/>
          </a:stretch>
        </p:blipFill>
        <p:spPr>
          <a:xfrm>
            <a:off x="152400" y="152400"/>
            <a:ext cx="5876411" cy="34095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0"/>
          <p:cNvPicPr preferRelativeResize="0"/>
          <p:nvPr/>
        </p:nvPicPr>
        <p:blipFill>
          <a:blip r:embed="rId3">
            <a:alphaModFix/>
          </a:blip>
          <a:stretch>
            <a:fillRect/>
          </a:stretch>
        </p:blipFill>
        <p:spPr>
          <a:xfrm>
            <a:off x="120650" y="0"/>
            <a:ext cx="4226351" cy="3131188"/>
          </a:xfrm>
          <a:prstGeom prst="rect">
            <a:avLst/>
          </a:prstGeom>
          <a:noFill/>
          <a:ln>
            <a:noFill/>
          </a:ln>
        </p:spPr>
      </p:pic>
      <p:sp>
        <p:nvSpPr>
          <p:cNvPr id="293" name="Google Shape;293;p50"/>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Action, Hook, and Resolution!</a:t>
            </a:r>
            <a:endParaRPr b="1" sz="4000">
              <a:solidFill>
                <a:srgbClr val="A40800"/>
              </a:solidFill>
              <a:latin typeface="Oswald"/>
              <a:ea typeface="Oswald"/>
              <a:cs typeface="Oswald"/>
              <a:sym typeface="Oswald"/>
            </a:endParaRPr>
          </a:p>
        </p:txBody>
      </p:sp>
      <p:pic>
        <p:nvPicPr>
          <p:cNvPr id="294" name="Google Shape;294;p50"/>
          <p:cNvPicPr preferRelativeResize="0"/>
          <p:nvPr/>
        </p:nvPicPr>
        <p:blipFill>
          <a:blip r:embed="rId4">
            <a:alphaModFix/>
          </a:blip>
          <a:stretch>
            <a:fillRect/>
          </a:stretch>
        </p:blipFill>
        <p:spPr>
          <a:xfrm>
            <a:off x="4347000" y="152400"/>
            <a:ext cx="4644601" cy="2703448"/>
          </a:xfrm>
          <a:prstGeom prst="rect">
            <a:avLst/>
          </a:prstGeom>
          <a:noFill/>
          <a:ln>
            <a:noFill/>
          </a:ln>
        </p:spPr>
      </p:pic>
      <p:pic>
        <p:nvPicPr>
          <p:cNvPr id="295" name="Google Shape;295;p50"/>
          <p:cNvPicPr preferRelativeResize="0"/>
          <p:nvPr/>
        </p:nvPicPr>
        <p:blipFill>
          <a:blip r:embed="rId5">
            <a:alphaModFix/>
          </a:blip>
          <a:stretch>
            <a:fillRect/>
          </a:stretch>
        </p:blipFill>
        <p:spPr>
          <a:xfrm>
            <a:off x="3795750" y="2037350"/>
            <a:ext cx="5030825" cy="188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1"/>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Standfirst/cue-style</a:t>
            </a:r>
            <a:endParaRPr b="1" sz="4000">
              <a:solidFill>
                <a:srgbClr val="A40800"/>
              </a:solidFill>
              <a:latin typeface="Oswald"/>
              <a:ea typeface="Oswald"/>
              <a:cs typeface="Oswald"/>
              <a:sym typeface="Oswald"/>
            </a:endParaRPr>
          </a:p>
        </p:txBody>
      </p:sp>
      <p:pic>
        <p:nvPicPr>
          <p:cNvPr id="301" name="Google Shape;301;p51"/>
          <p:cNvPicPr preferRelativeResize="0"/>
          <p:nvPr/>
        </p:nvPicPr>
        <p:blipFill>
          <a:blip r:embed="rId3">
            <a:alphaModFix/>
          </a:blip>
          <a:stretch>
            <a:fillRect/>
          </a:stretch>
        </p:blipFill>
        <p:spPr>
          <a:xfrm>
            <a:off x="152400" y="152400"/>
            <a:ext cx="5771482" cy="34095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Does this work? Could it be better?</a:t>
            </a:r>
            <a:endParaRPr b="1" sz="4000">
              <a:solidFill>
                <a:srgbClr val="A40800"/>
              </a:solidFill>
              <a:latin typeface="Oswald"/>
              <a:ea typeface="Oswald"/>
              <a:cs typeface="Oswald"/>
              <a:sym typeface="Oswald"/>
            </a:endParaRPr>
          </a:p>
        </p:txBody>
      </p:sp>
      <p:pic>
        <p:nvPicPr>
          <p:cNvPr id="307" name="Google Shape;307;p52"/>
          <p:cNvPicPr preferRelativeResize="0"/>
          <p:nvPr/>
        </p:nvPicPr>
        <p:blipFill>
          <a:blip r:embed="rId3">
            <a:alphaModFix/>
          </a:blip>
          <a:stretch>
            <a:fillRect/>
          </a:stretch>
        </p:blipFill>
        <p:spPr>
          <a:xfrm>
            <a:off x="1801475" y="42375"/>
            <a:ext cx="5541201" cy="37833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nvSpPr>
        <p:spPr>
          <a:xfrm>
            <a:off x="-28125" y="3714323"/>
            <a:ext cx="9200400" cy="1541100"/>
          </a:xfrm>
          <a:prstGeom prst="rect">
            <a:avLst/>
          </a:prstGeom>
          <a:noFill/>
          <a:ln>
            <a:noFill/>
          </a:ln>
        </p:spPr>
        <p:txBody>
          <a:bodyPr anchorCtr="0" anchor="ctr" bIns="75425" lIns="75425" spcFirstLastPara="1" rIns="75425" wrap="square" tIns="75425">
            <a:noAutofit/>
          </a:bodyPr>
          <a:lstStyle/>
          <a:p>
            <a:pPr indent="0" lvl="0" marL="0" rtl="0" algn="ctr">
              <a:lnSpc>
                <a:spcPct val="114030"/>
              </a:lnSpc>
              <a:spcBef>
                <a:spcPts val="0"/>
              </a:spcBef>
              <a:spcAft>
                <a:spcPts val="0"/>
              </a:spcAft>
              <a:buNone/>
            </a:pPr>
            <a:r>
              <a:rPr b="1" lang="en-GB" sz="4000">
                <a:solidFill>
                  <a:srgbClr val="A40800"/>
                </a:solidFill>
                <a:latin typeface="Oswald"/>
                <a:ea typeface="Oswald"/>
                <a:cs typeface="Oswald"/>
                <a:sym typeface="Oswald"/>
              </a:rPr>
              <a:t>The thread (sequence/chapters)</a:t>
            </a:r>
            <a:endParaRPr b="1" sz="4000">
              <a:solidFill>
                <a:srgbClr val="A40800"/>
              </a:solidFill>
              <a:latin typeface="Oswald"/>
              <a:ea typeface="Oswald"/>
              <a:cs typeface="Oswald"/>
              <a:sym typeface="Oswald"/>
            </a:endParaRPr>
          </a:p>
        </p:txBody>
      </p:sp>
      <p:pic>
        <p:nvPicPr>
          <p:cNvPr id="313" name="Google Shape;313;p53"/>
          <p:cNvPicPr preferRelativeResize="0"/>
          <p:nvPr/>
        </p:nvPicPr>
        <p:blipFill>
          <a:blip r:embed="rId3">
            <a:alphaModFix/>
          </a:blip>
          <a:stretch>
            <a:fillRect/>
          </a:stretch>
        </p:blipFill>
        <p:spPr>
          <a:xfrm>
            <a:off x="82375" y="73225"/>
            <a:ext cx="5107901" cy="2379550"/>
          </a:xfrm>
          <a:prstGeom prst="rect">
            <a:avLst/>
          </a:prstGeom>
          <a:noFill/>
          <a:ln>
            <a:noFill/>
          </a:ln>
        </p:spPr>
      </p:pic>
      <p:pic>
        <p:nvPicPr>
          <p:cNvPr id="314" name="Google Shape;314;p53"/>
          <p:cNvPicPr preferRelativeResize="0"/>
          <p:nvPr/>
        </p:nvPicPr>
        <p:blipFill rotWithShape="1">
          <a:blip r:embed="rId4">
            <a:alphaModFix/>
          </a:blip>
          <a:srcRect b="0" l="0" r="8958" t="0"/>
          <a:stretch/>
        </p:blipFill>
        <p:spPr>
          <a:xfrm>
            <a:off x="4264900" y="2168550"/>
            <a:ext cx="4879100" cy="192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B00"/>
        </a:solidFill>
      </p:bgPr>
    </p:bg>
    <p:spTree>
      <p:nvGrpSpPr>
        <p:cNvPr id="318" name="Shape 318"/>
        <p:cNvGrpSpPr/>
        <p:nvPr/>
      </p:nvGrpSpPr>
      <p:grpSpPr>
        <a:xfrm>
          <a:off x="0" y="0"/>
          <a:ext cx="0" cy="0"/>
          <a:chOff x="0" y="0"/>
          <a:chExt cx="0" cy="0"/>
        </a:xfrm>
      </p:grpSpPr>
      <p:sp>
        <p:nvSpPr>
          <p:cNvPr id="319" name="Google Shape;319;p54"/>
          <p:cNvSpPr txBox="1"/>
          <p:nvPr>
            <p:ph idx="1" type="body"/>
          </p:nvPr>
        </p:nvSpPr>
        <p:spPr>
          <a:xfrm>
            <a:off x="311700" y="1362799"/>
            <a:ext cx="8520600" cy="36663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lang="en-GB" sz="3200">
                <a:latin typeface="Oswald"/>
                <a:ea typeface="Oswald"/>
                <a:cs typeface="Oswald"/>
                <a:sym typeface="Oswald"/>
              </a:rPr>
              <a:t>Does it have a beginning - and end?</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Genre conventions: hashtags, @names, emoji</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DO NOT PROMOTE - </a:t>
            </a:r>
            <a:r>
              <a:rPr i="1" lang="en-GB" sz="3200">
                <a:latin typeface="Oswald"/>
                <a:ea typeface="Oswald"/>
                <a:cs typeface="Oswald"/>
                <a:sym typeface="Oswald"/>
              </a:rPr>
              <a:t>TELL THE STORY</a:t>
            </a:r>
            <a:endParaRPr i="1"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Use the checklist…</a:t>
            </a:r>
            <a:endParaRPr sz="3200">
              <a:latin typeface="Oswald"/>
              <a:ea typeface="Oswald"/>
              <a:cs typeface="Oswald"/>
              <a:sym typeface="Oswald"/>
            </a:endParaRPr>
          </a:p>
          <a:p>
            <a:pPr indent="0" lvl="0" marL="0" rtl="0" algn="l">
              <a:spcBef>
                <a:spcPts val="1600"/>
              </a:spcBef>
              <a:spcAft>
                <a:spcPts val="1600"/>
              </a:spcAft>
              <a:buNone/>
            </a:pPr>
            <a:r>
              <a:rPr i="1" lang="en-GB" sz="2800">
                <a:latin typeface="Oswald"/>
                <a:ea typeface="Oswald"/>
                <a:cs typeface="Oswald"/>
                <a:sym typeface="Oswald"/>
              </a:rPr>
              <a:t>*Can be a documentary, interview, film, news story, listicle, etc. Tip: use an IMDB plot summary for a favourite film . </a:t>
            </a:r>
            <a:endParaRPr i="1" sz="2800">
              <a:latin typeface="Oswald"/>
              <a:ea typeface="Oswald"/>
              <a:cs typeface="Oswald"/>
              <a:sym typeface="Oswald"/>
            </a:endParaRPr>
          </a:p>
        </p:txBody>
      </p:sp>
      <p:sp>
        <p:nvSpPr>
          <p:cNvPr id="320" name="Google Shape;320;p5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Turn a story* into a tweet/update</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55"/>
          <p:cNvSpPr txBox="1"/>
          <p:nvPr/>
        </p:nvSpPr>
        <p:spPr>
          <a:xfrm>
            <a:off x="213360" y="328344"/>
            <a:ext cx="8711100" cy="11502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4000">
                <a:solidFill>
                  <a:srgbClr val="A40800"/>
                </a:solidFill>
              </a:rPr>
              <a:t>9 things to check (again):</a:t>
            </a:r>
            <a:endParaRPr b="1" sz="4000">
              <a:solidFill>
                <a:srgbClr val="A40800"/>
              </a:solidFill>
              <a:latin typeface="Arial"/>
              <a:ea typeface="Arial"/>
              <a:cs typeface="Arial"/>
              <a:sym typeface="Arial"/>
            </a:endParaRPr>
          </a:p>
        </p:txBody>
      </p:sp>
      <p:sp>
        <p:nvSpPr>
          <p:cNvPr id="326" name="Google Shape;326;p55"/>
          <p:cNvSpPr txBox="1"/>
          <p:nvPr/>
        </p:nvSpPr>
        <p:spPr>
          <a:xfrm>
            <a:off x="290513" y="1227338"/>
            <a:ext cx="8606700" cy="3538800"/>
          </a:xfrm>
          <a:prstGeom prst="rect">
            <a:avLst/>
          </a:prstGeom>
          <a:noFill/>
          <a:ln>
            <a:noFill/>
          </a:ln>
        </p:spPr>
        <p:txBody>
          <a:bodyPr anchorCtr="0" anchor="t" bIns="31425" lIns="31425" spcFirstLastPara="1" rIns="31425" wrap="square" tIns="31425">
            <a:noAutofit/>
          </a:bodyPr>
          <a:lstStyle/>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have image/video/GIF/emojis?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NOT read like a headline?</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Is there a CTA (Call To Action)?</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Has it considered hashtags?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 name subjects?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Does it have beginning and end?</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Can it use quotes or numbers?</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Is it timed appropriately?</a:t>
            </a:r>
            <a:endParaRPr sz="2200">
              <a:solidFill>
                <a:srgbClr val="444444"/>
              </a:solidFill>
            </a:endParaRPr>
          </a:p>
          <a:p>
            <a:pPr indent="-190500" lvl="0" marL="317500" marR="0" rtl="0" algn="l">
              <a:lnSpc>
                <a:spcPct val="114062"/>
              </a:lnSpc>
              <a:spcBef>
                <a:spcPts val="0"/>
              </a:spcBef>
              <a:spcAft>
                <a:spcPts val="0"/>
              </a:spcAft>
              <a:buClr>
                <a:srgbClr val="444444"/>
              </a:buClr>
              <a:buSzPts val="2200"/>
              <a:buAutoNum type="arabicPeriod"/>
            </a:pPr>
            <a:r>
              <a:rPr lang="en-GB" sz="2200">
                <a:solidFill>
                  <a:srgbClr val="444444"/>
                </a:solidFill>
              </a:rPr>
              <a:t>Are you testing different versions?</a:t>
            </a:r>
            <a:endParaRPr sz="2200">
              <a:solidFill>
                <a:srgbClr val="444444"/>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The result...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This is what you should know.</a:t>
            </a:r>
            <a:endParaRPr sz="4800"/>
          </a:p>
        </p:txBody>
      </p:sp>
      <p:sp>
        <p:nvSpPr>
          <p:cNvPr id="337" name="Google Shape;337;p5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Font typeface="Oswald"/>
              <a:buChar char="●"/>
            </a:pPr>
            <a:r>
              <a:rPr b="1" lang="en-GB" sz="3200">
                <a:latin typeface="Oswald"/>
                <a:ea typeface="Oswald"/>
                <a:cs typeface="Oswald"/>
                <a:sym typeface="Oswald"/>
              </a:rPr>
              <a:t>T</a:t>
            </a:r>
            <a:r>
              <a:rPr b="1" lang="en-GB" sz="3200">
                <a:latin typeface="Oswald"/>
                <a:ea typeface="Oswald"/>
                <a:cs typeface="Oswald"/>
                <a:sym typeface="Oswald"/>
              </a:rPr>
              <a:t>ell a story</a:t>
            </a:r>
            <a:r>
              <a:rPr lang="en-GB" sz="3200">
                <a:latin typeface="Oswald"/>
                <a:ea typeface="Oswald"/>
                <a:cs typeface="Oswald"/>
                <a:sym typeface="Oswald"/>
              </a:rPr>
              <a:t>, don’t </a:t>
            </a:r>
            <a:r>
              <a:rPr i="1" lang="en-GB" sz="3200">
                <a:latin typeface="Oswald"/>
                <a:ea typeface="Oswald"/>
                <a:cs typeface="Oswald"/>
                <a:sym typeface="Oswald"/>
              </a:rPr>
              <a:t>promote</a:t>
            </a:r>
            <a:r>
              <a:rPr lang="en-GB" sz="3200">
                <a:latin typeface="Oswald"/>
                <a:ea typeface="Oswald"/>
                <a:cs typeface="Oswald"/>
                <a:sym typeface="Oswald"/>
              </a:rPr>
              <a:t>. Have a beginning, middle and end — make every word count</a:t>
            </a:r>
            <a:endParaRPr sz="3200">
              <a:latin typeface="Oswald"/>
              <a:ea typeface="Oswald"/>
              <a:cs typeface="Oswald"/>
              <a:sym typeface="Oswald"/>
            </a:endParaRPr>
          </a:p>
          <a:p>
            <a:pPr indent="-431800" lvl="0" marL="457200" rtl="0" algn="l">
              <a:spcBef>
                <a:spcPts val="0"/>
              </a:spcBef>
              <a:spcAft>
                <a:spcPts val="0"/>
              </a:spcAft>
              <a:buSzPts val="3200"/>
              <a:buFont typeface="Oswald"/>
              <a:buChar char="●"/>
            </a:pPr>
            <a:r>
              <a:rPr lang="en-GB" sz="3200">
                <a:latin typeface="Oswald"/>
                <a:ea typeface="Oswald"/>
                <a:cs typeface="Oswald"/>
                <a:sym typeface="Oswald"/>
              </a:rPr>
              <a:t>Optimise </a:t>
            </a:r>
            <a:r>
              <a:rPr b="1" lang="en-GB" sz="3200">
                <a:latin typeface="Oswald"/>
                <a:ea typeface="Oswald"/>
                <a:cs typeface="Oswald"/>
                <a:sym typeface="Oswald"/>
              </a:rPr>
              <a:t>relationships and reactions</a:t>
            </a:r>
            <a:endParaRPr b="1" sz="3200">
              <a:latin typeface="Oswald"/>
              <a:ea typeface="Oswald"/>
              <a:cs typeface="Oswald"/>
              <a:sym typeface="Oswald"/>
            </a:endParaRPr>
          </a:p>
          <a:p>
            <a:pPr indent="-431800" lvl="0" marL="457200" rtl="0" algn="l">
              <a:spcBef>
                <a:spcPts val="0"/>
              </a:spcBef>
              <a:spcAft>
                <a:spcPts val="0"/>
              </a:spcAft>
              <a:buSzPts val="3200"/>
              <a:buFont typeface="Oswald"/>
              <a:buChar char="●"/>
            </a:pPr>
            <a:r>
              <a:rPr b="1" lang="en-GB" sz="3200">
                <a:latin typeface="Oswald"/>
                <a:ea typeface="Oswald"/>
                <a:cs typeface="Oswald"/>
                <a:sym typeface="Oswald"/>
              </a:rPr>
              <a:t>Be visual</a:t>
            </a:r>
            <a:r>
              <a:rPr lang="en-GB" sz="3200">
                <a:latin typeface="Oswald"/>
                <a:ea typeface="Oswald"/>
                <a:cs typeface="Oswald"/>
                <a:sym typeface="Oswald"/>
              </a:rPr>
              <a:t>: emoji, gifs, memes, photos, graphics, video — even from text/audio</a:t>
            </a:r>
            <a:endParaRPr sz="3200">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Independent study:</a:t>
            </a:r>
            <a:endParaRPr sz="4800"/>
          </a:p>
        </p:txBody>
      </p:sp>
      <p:sp>
        <p:nvSpPr>
          <p:cNvPr id="343" name="Google Shape;343;p5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Read: Writing for social media </a:t>
            </a:r>
            <a:endParaRPr sz="2800">
              <a:latin typeface="Oswald"/>
              <a:ea typeface="Oswald"/>
              <a:cs typeface="Oswald"/>
              <a:sym typeface="Oswald"/>
            </a:endParaRPr>
          </a:p>
          <a:p>
            <a:pPr indent="-406400" lvl="1" marL="914400" rtl="0" algn="l">
              <a:spcBef>
                <a:spcPts val="0"/>
              </a:spcBef>
              <a:spcAft>
                <a:spcPts val="0"/>
              </a:spcAft>
              <a:buSzPts val="2800"/>
              <a:buFont typeface="Oswald"/>
              <a:buChar char="○"/>
            </a:pPr>
            <a:r>
              <a:rPr lang="en-GB" sz="2800">
                <a:latin typeface="Oswald"/>
                <a:ea typeface="Oswald"/>
                <a:cs typeface="Oswald"/>
                <a:sym typeface="Oswald"/>
              </a:rPr>
              <a:t>OR Social media: enhancing resilience</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OR: Watch a video about social media graphics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OR: </a:t>
            </a:r>
            <a:r>
              <a:rPr lang="en-GB" sz="2800" u="sng">
                <a:solidFill>
                  <a:schemeClr val="accent5"/>
                </a:solidFill>
                <a:latin typeface="Oswald"/>
                <a:ea typeface="Oswald"/>
                <a:cs typeface="Oswald"/>
                <a:sym typeface="Oswald"/>
                <a:hlinkClick r:id="rId3">
                  <a:extLst>
                    <a:ext uri="{A12FA001-AC4F-418D-AE19-62706E023703}">
                      <ahyp:hlinkClr val="tx"/>
                    </a:ext>
                  </a:extLst>
                </a:hlinkClick>
              </a:rPr>
              <a:t>If Don Draper Tweeted</a:t>
            </a:r>
            <a:r>
              <a:rPr lang="en-GB" sz="2800">
                <a:latin typeface="Oswald"/>
                <a:ea typeface="Oswald"/>
                <a:cs typeface="Oswald"/>
                <a:sym typeface="Oswald"/>
              </a:rPr>
              <a:t> - copywriting formulas for writing online</a:t>
            </a:r>
            <a:endParaRPr sz="2800">
              <a:latin typeface="Oswald"/>
              <a:ea typeface="Oswald"/>
              <a:cs typeface="Oswald"/>
              <a:sym typeface="Oswald"/>
            </a:endParaRPr>
          </a:p>
        </p:txBody>
      </p:sp>
      <p:pic>
        <p:nvPicPr>
          <p:cNvPr descr="This video tutorial gives an overview of how to create social media graphics using the Adobe Spark Post app.&#10;&#10;--More info at MobileandSocialMediaJournalism.com&#10;--Connect with me on Twitter: @AnthonyAdornato | @MobileJourn" id="344" name="Google Shape;344;p58" title="Social Media Graphics Tutorial">
            <a:hlinkClick r:id="rId4"/>
          </p:cNvPr>
          <p:cNvPicPr preferRelativeResize="0"/>
          <p:nvPr/>
        </p:nvPicPr>
        <p:blipFill>
          <a:blip r:embed="rId5">
            <a:alphaModFix/>
          </a:blip>
          <a:stretch>
            <a:fillRect/>
          </a:stretch>
        </p:blipFill>
        <p:spPr>
          <a:xfrm>
            <a:off x="5784300" y="3630405"/>
            <a:ext cx="2281325" cy="1283245"/>
          </a:xfrm>
          <a:prstGeom prst="rect">
            <a:avLst/>
          </a:prstGeom>
          <a:noFill/>
          <a:ln>
            <a:noFill/>
          </a:ln>
        </p:spPr>
      </p:pic>
      <p:pic>
        <p:nvPicPr>
          <p:cNvPr descr="In this tutorial, we'll explore how to design social media posts on Canva that communicate your message clearly and look great while being on-brand. &#10;&#10;As a designer, I'll share my tips and tricks for creating stunning social media graphics that stand out in a crowded online space. &#10;&#10;Whether you're new to Canva or just looking to up your social media game, this tutorial will provide you with the knowledge and skills you need to create engaging and branded content. &#10;&#10;Follow along as we transform a plain Canva template into a branded eye-catching social media post so you can do the same!&#10;&#10;💜 FREE VIDEO SERIES 💜 &#10;Create your own stunning visual brand, grow your business faster and feel (and look!) a million bucks - ready for your best year of business yet in this 3-part on-demand video training: Seriously in Business! Unlock your free access: https://www.diydesignmybiz.com/SeriouslyChallengeYT &#10;&#10;🔔 Subscribe to my channel: http://bit.ly/3XQYX7i &#10;&#10;••• FREE BRAND STYLE QUIZ: https://whitedeer.com.au/brandquiz &#10;••• RESOURCES: https://whitedeer.com.au/resources&#10;••• PODCAST: https://whitedeer.com.au/sibpodcast/ &#10;••• INSTAGRAM: https://www.instagram.com/whitedeergd &#10;&#10;// KEEN TO WORK TOGETHER? &#10;Firstly... whohooooo! I would be honoured. There are 3 routes we can take:&#10;&#10;1. Online course 💻 I can teach you how to create your own epic brand and graphics (DIY style!) inside DIY Design My Biz https://whitedeer.com.au/diydesign You'll get my framework and bite-sized pracitcal lessons from everything from Canva, creating a logo and brand to tutorials on allll the graphics you'll need as a small business. You also get 12 months of Facebook group support and LIVE group coaching sessions.&#10;&#10;2. High-touch coaching ✨ Done-WITH-you creative and design support for the scaling entrepreneur who’s ready to craft a high-demand brand—without the budget-busting cost of an in-house designer! The Co+Creation Design Club is a 6 month group program where me and my team will dive deep into your business and brand WITH you: www.whitedeer.com.au/club &#10;&#10;3. Outsource your design 👩‍💻 My studio team can create your designs for you! https://whitedeer.com.au/studioteam &#10;&#10;&#10;// BUSINESS TOOLS I USE + RECOMMEND: &#10;••• CANVA (for all things creating your own brand + graphics): https://partner.canva.com/whitedeer &#10;••• KARTRA (for hosting courses, landing pages, emails + more): https://try.kartra.com/urc3ghe3cooh&#10;&#10;DISCLAIMER: This video and description contains affiliate links to products I use and love, which means that if you click on one of the product links, I’ll receive a small commission. This helps support the channel and allows us to continue to make videos like this. Thank you for the support!" id="345" name="Google Shape;345;p58" title="CANVA TUTORIAL: Create Eye-Catching Social Media Posts">
            <a:hlinkClick r:id="rId6"/>
          </p:cNvPr>
          <p:cNvPicPr preferRelativeResize="0"/>
          <p:nvPr/>
        </p:nvPicPr>
        <p:blipFill>
          <a:blip r:embed="rId7">
            <a:alphaModFix/>
          </a:blip>
          <a:stretch>
            <a:fillRect/>
          </a:stretch>
        </p:blipFill>
        <p:spPr>
          <a:xfrm>
            <a:off x="3308550" y="3630400"/>
            <a:ext cx="2281325" cy="128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pic>
        <p:nvPicPr>
          <p:cNvPr id="98" name="Google Shape;98;p23"/>
          <p:cNvPicPr preferRelativeResize="0"/>
          <p:nvPr/>
        </p:nvPicPr>
        <p:blipFill>
          <a:blip r:embed="rId4">
            <a:alphaModFix/>
          </a:blip>
          <a:stretch>
            <a:fillRect/>
          </a:stretch>
        </p:blipFill>
        <p:spPr>
          <a:xfrm>
            <a:off x="0" y="1517325"/>
            <a:ext cx="9191726" cy="3626175"/>
          </a:xfrm>
          <a:prstGeom prst="rect">
            <a:avLst/>
          </a:prstGeom>
          <a:noFill/>
          <a:ln>
            <a:noFill/>
          </a:ln>
        </p:spPr>
      </p:pic>
      <p:sp>
        <p:nvSpPr>
          <p:cNvPr id="99" name="Google Shape;99;p23"/>
          <p:cNvSpPr txBox="1"/>
          <p:nvPr/>
        </p:nvSpPr>
        <p:spPr>
          <a:xfrm>
            <a:off x="140018" y="1923446"/>
            <a:ext cx="8846700" cy="737400"/>
          </a:xfrm>
          <a:prstGeom prst="rect">
            <a:avLst/>
          </a:prstGeom>
          <a:noFill/>
          <a:ln>
            <a:noFill/>
          </a:ln>
        </p:spPr>
        <p:txBody>
          <a:bodyPr anchorCtr="0" anchor="t" bIns="31425" lIns="31425" spcFirstLastPara="1" rIns="31425" wrap="square" tIns="31425">
            <a:noAutofit/>
          </a:bodyPr>
          <a:lstStyle/>
          <a:p>
            <a:pPr indent="0" lvl="0" marL="0" marR="0" rtl="0" algn="r">
              <a:lnSpc>
                <a:spcPct val="113888"/>
              </a:lnSpc>
              <a:spcBef>
                <a:spcPts val="0"/>
              </a:spcBef>
              <a:spcAft>
                <a:spcPts val="0"/>
              </a:spcAft>
              <a:buNone/>
            </a:pPr>
            <a:r>
              <a:rPr b="1" lang="en-GB" sz="5900">
                <a:solidFill>
                  <a:srgbClr val="FFFFFF"/>
                </a:solidFill>
              </a:rPr>
              <a:t>Orientation: </a:t>
            </a:r>
            <a:endParaRPr b="1" sz="5900">
              <a:solidFill>
                <a:srgbClr val="FFFFFF"/>
              </a:solidFill>
            </a:endParaRPr>
          </a:p>
          <a:p>
            <a:pPr indent="0" lvl="0" marL="0" marR="0" rtl="0" algn="r">
              <a:lnSpc>
                <a:spcPct val="113888"/>
              </a:lnSpc>
              <a:spcBef>
                <a:spcPts val="0"/>
              </a:spcBef>
              <a:spcAft>
                <a:spcPts val="0"/>
              </a:spcAft>
              <a:buNone/>
            </a:pPr>
            <a:r>
              <a:rPr b="1" lang="en-GB" sz="5900">
                <a:solidFill>
                  <a:srgbClr val="FFFFFF"/>
                </a:solidFill>
              </a:rPr>
              <a:t>where are we?</a:t>
            </a:r>
            <a:endParaRPr b="1" sz="5900">
              <a:solidFill>
                <a:srgbClr val="FFFFFF"/>
              </a:solidFill>
              <a:latin typeface="Arial"/>
              <a:ea typeface="Arial"/>
              <a:cs typeface="Arial"/>
              <a:sym typeface="Arial"/>
            </a:endParaRPr>
          </a:p>
        </p:txBody>
      </p:sp>
      <p:sp>
        <p:nvSpPr>
          <p:cNvPr id="100" name="Google Shape;100;p23"/>
          <p:cNvSpPr txBox="1"/>
          <p:nvPr/>
        </p:nvSpPr>
        <p:spPr>
          <a:xfrm>
            <a:off x="1468755" y="4509118"/>
            <a:ext cx="7520700" cy="2829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2000">
                <a:solidFill>
                  <a:srgbClr val="FFFFFF"/>
                </a:solidFill>
                <a:latin typeface="Arial"/>
                <a:ea typeface="Arial"/>
                <a:cs typeface="Arial"/>
                <a:sym typeface="Arial"/>
              </a:rPr>
              <a:t>..</a:t>
            </a:r>
            <a:endParaRPr sz="2000">
              <a:solidFill>
                <a:srgbClr val="FFFFF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Font typeface="Oswald"/>
              <a:buChar char="●"/>
            </a:pPr>
            <a:r>
              <a:rPr lang="en-GB" sz="2800">
                <a:latin typeface="Oswald"/>
                <a:ea typeface="Oswald"/>
                <a:cs typeface="Oswald"/>
                <a:sym typeface="Oswald"/>
              </a:rPr>
              <a:t>AFTER reading/watching: apply the techniques</a:t>
            </a:r>
            <a:r>
              <a:rPr lang="en-GB" sz="2800">
                <a:latin typeface="Oswald"/>
                <a:ea typeface="Oswald"/>
                <a:cs typeface="Oswald"/>
                <a:sym typeface="Oswald"/>
              </a:rPr>
              <a:t> to post updates about your story, work and life! Be creative.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Aim for 10-20 updates across different platforms.</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Look for other examples </a:t>
            </a:r>
            <a:r>
              <a:rPr lang="en-GB" sz="2800" u="sng">
                <a:latin typeface="Oswald"/>
                <a:ea typeface="Oswald"/>
                <a:cs typeface="Oswald"/>
                <a:sym typeface="Oswald"/>
              </a:rPr>
              <a:t>in your field</a:t>
            </a:r>
            <a:r>
              <a:rPr lang="en-GB" sz="2800">
                <a:latin typeface="Oswald"/>
                <a:ea typeface="Oswald"/>
                <a:cs typeface="Oswald"/>
                <a:sym typeface="Oswald"/>
              </a:rPr>
              <a:t>: what conventions do they use that you should adhere to? </a:t>
            </a:r>
            <a:endParaRPr sz="2800">
              <a:latin typeface="Oswald"/>
              <a:ea typeface="Oswald"/>
              <a:cs typeface="Oswald"/>
              <a:sym typeface="Oswald"/>
            </a:endParaRPr>
          </a:p>
          <a:p>
            <a:pPr indent="-406400" lvl="0" marL="457200" rtl="0" algn="l">
              <a:spcBef>
                <a:spcPts val="0"/>
              </a:spcBef>
              <a:spcAft>
                <a:spcPts val="0"/>
              </a:spcAft>
              <a:buSzPts val="2800"/>
              <a:buFont typeface="Oswald"/>
              <a:buChar char="●"/>
            </a:pPr>
            <a:r>
              <a:rPr lang="en-GB" sz="2800">
                <a:latin typeface="Oswald"/>
                <a:ea typeface="Oswald"/>
                <a:cs typeface="Oswald"/>
                <a:sym typeface="Oswald"/>
              </a:rPr>
              <a:t>Make notes for your evaluation: connect to </a:t>
            </a:r>
            <a:r>
              <a:rPr lang="en-GB" sz="2800">
                <a:latin typeface="Oswald"/>
                <a:ea typeface="Oswald"/>
                <a:cs typeface="Oswald"/>
                <a:sym typeface="Oswald"/>
              </a:rPr>
              <a:t>reading/watching</a:t>
            </a:r>
            <a:endParaRPr sz="2800">
              <a:latin typeface="Oswald"/>
              <a:ea typeface="Oswald"/>
              <a:cs typeface="Oswald"/>
              <a:sym typeface="Oswald"/>
            </a:endParaRPr>
          </a:p>
          <a:p>
            <a:pPr indent="0" lvl="0" marL="457200" rtl="0" algn="l">
              <a:spcBef>
                <a:spcPts val="1600"/>
              </a:spcBef>
              <a:spcAft>
                <a:spcPts val="1600"/>
              </a:spcAft>
              <a:buNone/>
            </a:pPr>
            <a:r>
              <a:t/>
            </a:r>
            <a:endParaRPr sz="2800">
              <a:latin typeface="Oswald"/>
              <a:ea typeface="Oswald"/>
              <a:cs typeface="Oswald"/>
              <a:sym typeface="Oswald"/>
            </a:endParaRPr>
          </a:p>
        </p:txBody>
      </p:sp>
      <p:sp>
        <p:nvSpPr>
          <p:cNvPr id="351" name="Google Shape;351;p5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Independent study task:</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800"/>
              <a:t>Questions? </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aphicFrame>
        <p:nvGraphicFramePr>
          <p:cNvPr id="105" name="Google Shape;105;p24"/>
          <p:cNvGraphicFramePr/>
          <p:nvPr/>
        </p:nvGraphicFramePr>
        <p:xfrm>
          <a:off x="242600" y="914625"/>
          <a:ext cx="3000000" cy="3000000"/>
        </p:xfrm>
        <a:graphic>
          <a:graphicData uri="http://schemas.openxmlformats.org/drawingml/2006/table">
            <a:tbl>
              <a:tblPr bandRow="1">
                <a:noFill/>
                <a:tableStyleId>{837CEC5C-BD5E-420E-BD8A-B43EB0C0465A}</a:tableStyleId>
              </a:tblPr>
              <a:tblGrid>
                <a:gridCol w="3150675"/>
                <a:gridCol w="3089475"/>
                <a:gridCol w="2392700"/>
              </a:tblGrid>
              <a:tr h="323150">
                <a:tc>
                  <a:txBody>
                    <a:bodyPr/>
                    <a:lstStyle/>
                    <a:p>
                      <a:pPr indent="0" lvl="0" marL="0" rtl="0" algn="l">
                        <a:spcBef>
                          <a:spcPts val="0"/>
                        </a:spcBef>
                        <a:spcAft>
                          <a:spcPts val="0"/>
                        </a:spcAft>
                        <a:buNone/>
                      </a:pPr>
                      <a:r>
                        <a:rPr b="1" lang="en-GB" sz="1100"/>
                        <a:t>Item 1 (main piece)</a:t>
                      </a:r>
                      <a:endParaRPr b="1" sz="1100"/>
                    </a:p>
                    <a:p>
                      <a:pPr indent="0" lvl="0" marL="0" rtl="0" algn="l">
                        <a:spcBef>
                          <a:spcPts val="0"/>
                        </a:spcBef>
                        <a:spcAft>
                          <a:spcPts val="0"/>
                        </a:spcAft>
                        <a:buNone/>
                      </a:pPr>
                      <a:r>
                        <a:rPr b="1" lang="en-GB" sz="1100"/>
                        <a:t>500-800 words </a:t>
                      </a:r>
                      <a:endParaRPr b="1" sz="1100"/>
                    </a:p>
                  </a:txBody>
                  <a:tcPr marT="0" marB="0" marR="73025" marL="73025">
                    <a:solidFill>
                      <a:schemeClr val="lt1"/>
                    </a:solidFill>
                  </a:tcPr>
                </a:tc>
                <a:tc>
                  <a:txBody>
                    <a:bodyPr/>
                    <a:lstStyle/>
                    <a:p>
                      <a:pPr indent="0" lvl="0" marL="0" rtl="0" algn="l">
                        <a:spcBef>
                          <a:spcPts val="0"/>
                        </a:spcBef>
                        <a:spcAft>
                          <a:spcPts val="0"/>
                        </a:spcAft>
                        <a:buNone/>
                      </a:pPr>
                      <a:r>
                        <a:rPr b="1" lang="en-GB" sz="1100"/>
                        <a:t>OR:</a:t>
                      </a:r>
                      <a:endParaRPr b="1" sz="1100"/>
                    </a:p>
                    <a:p>
                      <a:pPr indent="0" lvl="0" marL="0" rtl="0" algn="l">
                        <a:spcBef>
                          <a:spcPts val="0"/>
                        </a:spcBef>
                        <a:spcAft>
                          <a:spcPts val="0"/>
                        </a:spcAft>
                        <a:buNone/>
                      </a:pPr>
                      <a:r>
                        <a:rPr b="1" lang="en-GB" sz="1100"/>
                        <a:t>3-10 minutes maximum</a:t>
                      </a:r>
                      <a:endParaRPr b="1" sz="1100"/>
                    </a:p>
                  </a:txBody>
                  <a:tcPr marT="0" marB="0" marR="73025" marL="73025">
                    <a:solidFill>
                      <a:schemeClr val="lt1"/>
                    </a:solidFill>
                  </a:tcPr>
                </a:tc>
                <a:tc>
                  <a:txBody>
                    <a:bodyPr/>
                    <a:lstStyle/>
                    <a:p>
                      <a:pPr indent="0" lvl="0" marL="0" rtl="0" algn="l">
                        <a:spcBef>
                          <a:spcPts val="0"/>
                        </a:spcBef>
                        <a:spcAft>
                          <a:spcPts val="0"/>
                        </a:spcAft>
                        <a:buNone/>
                      </a:pPr>
                      <a:r>
                        <a:rPr b="1" lang="en-GB" sz="1100"/>
                        <a:t>2-10 social media items</a:t>
                      </a:r>
                      <a:endParaRPr b="1" sz="1100"/>
                    </a:p>
                  </a:txBody>
                  <a:tcPr marT="0" marB="0" marR="73025" marL="73025">
                    <a:solidFill>
                      <a:srgbClr val="FFF2CC"/>
                    </a:solidFill>
                  </a:tcPr>
                </a:tc>
              </a:tr>
              <a:tr h="517975">
                <a:tc>
                  <a:txBody>
                    <a:bodyPr/>
                    <a:lstStyle/>
                    <a:p>
                      <a:pPr indent="0" lvl="0" marL="0" rtl="0" algn="l">
                        <a:spcBef>
                          <a:spcPts val="0"/>
                        </a:spcBef>
                        <a:spcAft>
                          <a:spcPts val="0"/>
                        </a:spcAft>
                        <a:buNone/>
                      </a:pPr>
                      <a:r>
                        <a:rPr lang="en-GB" sz="1100"/>
                        <a:t>Edited interview feature</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Edited video interview hosted on YouTube, including title and description</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Tweet (X post) or thread</a:t>
                      </a:r>
                      <a:endParaRPr sz="1100"/>
                    </a:p>
                  </a:txBody>
                  <a:tcPr marT="0" marB="0" marR="73025" marL="73025">
                    <a:solidFill>
                      <a:srgbClr val="FFF2CC"/>
                    </a:solidFill>
                  </a:tcPr>
                </a:tc>
              </a:tr>
              <a:tr h="517975">
                <a:tc>
                  <a:txBody>
                    <a:bodyPr/>
                    <a:lstStyle/>
                    <a:p>
                      <a:pPr indent="0" lvl="0" marL="0" rtl="0" algn="l">
                        <a:spcBef>
                          <a:spcPts val="0"/>
                        </a:spcBef>
                        <a:spcAft>
                          <a:spcPts val="0"/>
                        </a:spcAft>
                        <a:buNone/>
                      </a:pPr>
                      <a:r>
                        <a:rPr lang="en-GB" sz="1100"/>
                        <a:t>Edited multi-interview feature</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Edited video package hosted on YouTube including title and description</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Instagram update, carousel or Reel</a:t>
                      </a:r>
                      <a:endParaRPr sz="1100"/>
                    </a:p>
                  </a:txBody>
                  <a:tcPr marT="0" marB="0" marR="73025" marL="73025">
                    <a:solidFill>
                      <a:srgbClr val="FFF2CC"/>
                    </a:solidFill>
                  </a:tcPr>
                </a:tc>
              </a:tr>
              <a:tr h="517975">
                <a:tc>
                  <a:txBody>
                    <a:bodyPr/>
                    <a:lstStyle/>
                    <a:p>
                      <a:pPr indent="0" lvl="0" marL="0" rtl="0" algn="l">
                        <a:spcBef>
                          <a:spcPts val="0"/>
                        </a:spcBef>
                        <a:spcAft>
                          <a:spcPts val="0"/>
                        </a:spcAft>
                        <a:buNone/>
                      </a:pPr>
                      <a:r>
                        <a:rPr lang="en-GB" sz="1100"/>
                        <a:t>Profile feature based on one or more interviews</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Edited audio package hosted on audio platform including title, image and description</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Other social update: Facebook, LinkedIn, etc.</a:t>
                      </a:r>
                      <a:endParaRPr sz="1100"/>
                    </a:p>
                  </a:txBody>
                  <a:tcPr marT="0" marB="0" marR="73025" marL="73025">
                    <a:solidFill>
                      <a:srgbClr val="FFF2CC"/>
                    </a:solidFill>
                  </a:tcPr>
                </a:tc>
              </a:tr>
              <a:tr h="517975">
                <a:tc>
                  <a:txBody>
                    <a:bodyPr/>
                    <a:lstStyle/>
                    <a:p>
                      <a:pPr indent="0" lvl="0" marL="0" rtl="0" algn="l">
                        <a:spcBef>
                          <a:spcPts val="0"/>
                        </a:spcBef>
                        <a:spcAft>
                          <a:spcPts val="0"/>
                        </a:spcAft>
                        <a:buNone/>
                      </a:pPr>
                      <a:r>
                        <a:rPr lang="en-GB" sz="1100"/>
                        <a:t>News report based on one or more interviews</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Edited podcast or radio interview hosted online including title, image and description</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Series of live tweets</a:t>
                      </a:r>
                      <a:endParaRPr sz="1100"/>
                    </a:p>
                  </a:txBody>
                  <a:tcPr marT="0" marB="0" marR="73025" marL="73025">
                    <a:solidFill>
                      <a:srgbClr val="FFF2CC"/>
                    </a:solidFill>
                  </a:tcPr>
                </a:tc>
              </a:tr>
              <a:tr h="323150">
                <a:tc>
                  <a:txBody>
                    <a:bodyPr/>
                    <a:lstStyle/>
                    <a:p>
                      <a:pPr indent="0" lvl="0" marL="0" rtl="0" algn="l">
                        <a:spcBef>
                          <a:spcPts val="0"/>
                        </a:spcBef>
                        <a:spcAft>
                          <a:spcPts val="0"/>
                        </a:spcAft>
                        <a:buNone/>
                      </a:pPr>
                      <a:r>
                        <a:rPr lang="en-GB" sz="1100"/>
                        <a:t>Explainer drawing on one or more interviews</a:t>
                      </a:r>
                      <a:endParaRPr sz="1100"/>
                    </a:p>
                  </a:txBody>
                  <a:tcPr marT="0" marB="0" marR="73025" marL="73025">
                    <a:solidFill>
                      <a:schemeClr val="lt1"/>
                    </a:solidFill>
                  </a:tcPr>
                </a:tc>
                <a:tc>
                  <a:txBody>
                    <a:bodyPr/>
                    <a:lstStyle/>
                    <a:p>
                      <a:pPr indent="0" lvl="0" marL="0" rtl="0" algn="l">
                        <a:spcBef>
                          <a:spcPts val="0"/>
                        </a:spcBef>
                        <a:spcAft>
                          <a:spcPts val="0"/>
                        </a:spcAft>
                        <a:buNone/>
                      </a:pPr>
                      <a:r>
                        <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Short video embedded in a Facebook or Twitter update</a:t>
                      </a:r>
                      <a:endParaRPr sz="1100"/>
                    </a:p>
                  </a:txBody>
                  <a:tcPr marT="0" marB="0" marR="73025" marL="73025">
                    <a:solidFill>
                      <a:srgbClr val="FFF2CC"/>
                    </a:solidFill>
                  </a:tcPr>
                </a:tc>
              </a:tr>
              <a:tr h="323150">
                <a:tc>
                  <a:txBody>
                    <a:bodyPr/>
                    <a:lstStyle/>
                    <a:p>
                      <a:pPr indent="0" lvl="0" marL="0" rtl="0" algn="l">
                        <a:spcBef>
                          <a:spcPts val="0"/>
                        </a:spcBef>
                        <a:spcAft>
                          <a:spcPts val="0"/>
                        </a:spcAft>
                        <a:buNone/>
                      </a:pPr>
                      <a:r>
                        <a:rPr lang="en-GB" sz="1100"/>
                        <a:t>Listicle based on one or more interviews</a:t>
                      </a:r>
                      <a:endParaRPr sz="1100"/>
                    </a:p>
                  </a:txBody>
                  <a:tcPr marT="0" marB="0" marR="73025" marL="73025">
                    <a:solidFill>
                      <a:schemeClr val="lt1"/>
                    </a:solidFill>
                  </a:tcPr>
                </a:tc>
                <a:tc>
                  <a:txBody>
                    <a:bodyPr/>
                    <a:lstStyle/>
                    <a:p>
                      <a:pPr indent="0" lvl="0" marL="0" rtl="0" algn="l">
                        <a:spcBef>
                          <a:spcPts val="0"/>
                        </a:spcBef>
                        <a:spcAft>
                          <a:spcPts val="0"/>
                        </a:spcAft>
                        <a:buNone/>
                      </a:pPr>
                      <a:r>
                        <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Instagram/Snapchat Story (minimum 8 slides)</a:t>
                      </a:r>
                      <a:endParaRPr sz="1100"/>
                    </a:p>
                  </a:txBody>
                  <a:tcPr marT="0" marB="0" marR="73025" marL="73025">
                    <a:solidFill>
                      <a:srgbClr val="FFF2CC"/>
                    </a:solidFill>
                  </a:tcPr>
                </a:tc>
              </a:tr>
              <a:tr h="259000">
                <a:tc>
                  <a:txBody>
                    <a:bodyPr/>
                    <a:lstStyle/>
                    <a:p>
                      <a:pPr indent="0" lvl="0" marL="0" rtl="0" algn="l">
                        <a:spcBef>
                          <a:spcPts val="0"/>
                        </a:spcBef>
                        <a:spcAft>
                          <a:spcPts val="0"/>
                        </a:spcAft>
                        <a:buNone/>
                      </a:pPr>
                      <a:r>
                        <a:rPr lang="en-GB" sz="1100"/>
                        <a:t>Scrollytell based on one or more interviews</a:t>
                      </a:r>
                      <a:endParaRPr sz="1100"/>
                    </a:p>
                  </a:txBody>
                  <a:tcPr marT="0" marB="0" marR="73025" marL="73025">
                    <a:solidFill>
                      <a:schemeClr val="lt1"/>
                    </a:solidFill>
                  </a:tcPr>
                </a:tc>
                <a:tc>
                  <a:txBody>
                    <a:bodyPr/>
                    <a:lstStyle/>
                    <a:p>
                      <a:pPr indent="0" lvl="0" marL="0" rtl="0" algn="l">
                        <a:spcBef>
                          <a:spcPts val="0"/>
                        </a:spcBef>
                        <a:spcAft>
                          <a:spcPts val="0"/>
                        </a:spcAft>
                        <a:buNone/>
                      </a:pPr>
                      <a:r>
                        <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TikTok video</a:t>
                      </a:r>
                      <a:endParaRPr sz="1100"/>
                    </a:p>
                  </a:txBody>
                  <a:tcPr marT="0" marB="0" marR="73025" marL="73025">
                    <a:solidFill>
                      <a:srgbClr val="FFF2CC"/>
                    </a:solidFill>
                  </a:tcPr>
                </a:tc>
              </a:tr>
              <a:tr h="388500">
                <a:tc>
                  <a:txBody>
                    <a:bodyPr/>
                    <a:lstStyle/>
                    <a:p>
                      <a:pPr indent="0" lvl="0" marL="0" rtl="0" algn="l">
                        <a:spcBef>
                          <a:spcPts val="0"/>
                        </a:spcBef>
                        <a:spcAft>
                          <a:spcPts val="0"/>
                        </a:spcAft>
                        <a:buNone/>
                      </a:pPr>
                      <a:r>
                        <a:rPr lang="en-GB" sz="1100"/>
                        <a:t>Email newsletter featuring an interview element</a:t>
                      </a:r>
                      <a:endParaRPr i="1" sz="1100"/>
                    </a:p>
                  </a:txBody>
                  <a:tcPr marT="0" marB="0" marR="73025" marL="73025">
                    <a:solidFill>
                      <a:schemeClr val="lt1"/>
                    </a:solidFill>
                  </a:tcPr>
                </a:tc>
                <a:tc>
                  <a:txBody>
                    <a:bodyPr/>
                    <a:lstStyle/>
                    <a:p>
                      <a:pPr indent="0" lvl="0" marL="0" rtl="0" algn="l">
                        <a:spcBef>
                          <a:spcPts val="0"/>
                        </a:spcBef>
                        <a:spcAft>
                          <a:spcPts val="0"/>
                        </a:spcAft>
                        <a:buNone/>
                      </a:pPr>
                      <a:r>
                        <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Audiogram embedded in a Facebook/Twitter/Instagram update</a:t>
                      </a:r>
                      <a:endParaRPr sz="1100"/>
                    </a:p>
                  </a:txBody>
                  <a:tcPr marT="0" marB="0" marR="73025" marL="73025">
                    <a:solidFill>
                      <a:srgbClr val="FFF2CC"/>
                    </a:solidFill>
                  </a:tcPr>
                </a:tc>
              </a:tr>
              <a:tr h="388500">
                <a:tc>
                  <a:txBody>
                    <a:bodyPr/>
                    <a:lstStyle/>
                    <a:p>
                      <a:pPr indent="0" lvl="0" marL="0" rtl="0" algn="l">
                        <a:spcBef>
                          <a:spcPts val="0"/>
                        </a:spcBef>
                        <a:spcAft>
                          <a:spcPts val="0"/>
                        </a:spcAft>
                        <a:buNone/>
                      </a:pPr>
                      <a:r>
                        <a:rPr i="1" lang="en-GB" sz="1100"/>
                        <a:t>Other formats can be done with agreement from module leader</a:t>
                      </a:r>
                      <a:endParaRPr sz="1100"/>
                    </a:p>
                  </a:txBody>
                  <a:tcPr marT="0" marB="0" marR="73025" marL="73025">
                    <a:solidFill>
                      <a:schemeClr val="lt1"/>
                    </a:solidFill>
                  </a:tcPr>
                </a:tc>
                <a:tc>
                  <a:txBody>
                    <a:bodyPr/>
                    <a:lstStyle/>
                    <a:p>
                      <a:pPr indent="0" lvl="0" marL="0" rtl="0" algn="l">
                        <a:spcBef>
                          <a:spcPts val="0"/>
                        </a:spcBef>
                        <a:spcAft>
                          <a:spcPts val="0"/>
                        </a:spcAft>
                        <a:buNone/>
                      </a:pPr>
                      <a:r>
                        <a:t/>
                      </a:r>
                      <a:endParaRPr sz="1100"/>
                    </a:p>
                  </a:txBody>
                  <a:tcPr marT="0" marB="0" marR="73025" marL="73025">
                    <a:solidFill>
                      <a:schemeClr val="lt1"/>
                    </a:solidFill>
                  </a:tcPr>
                </a:tc>
                <a:tc>
                  <a:txBody>
                    <a:bodyPr/>
                    <a:lstStyle/>
                    <a:p>
                      <a:pPr indent="0" lvl="0" marL="0" rtl="0" algn="l">
                        <a:spcBef>
                          <a:spcPts val="0"/>
                        </a:spcBef>
                        <a:spcAft>
                          <a:spcPts val="0"/>
                        </a:spcAft>
                        <a:buNone/>
                      </a:pPr>
                      <a:r>
                        <a:rPr lang="en-GB" sz="1100"/>
                        <a:t>Livestream including title and description</a:t>
                      </a:r>
                      <a:endParaRPr sz="1100"/>
                    </a:p>
                  </a:txBody>
                  <a:tcPr marT="0" marB="0" marR="73025" marL="73025">
                    <a:solidFill>
                      <a:srgbClr val="FFF2CC"/>
                    </a:solidFill>
                  </a:tcPr>
                </a:tc>
              </a:tr>
            </a:tbl>
          </a:graphicData>
        </a:graphic>
      </p:graphicFrame>
      <p:sp>
        <p:nvSpPr>
          <p:cNvPr id="106" name="Google Shape;106;p24"/>
          <p:cNvSpPr txBox="1"/>
          <p:nvPr/>
        </p:nvSpPr>
        <p:spPr>
          <a:xfrm>
            <a:off x="137150" y="149351"/>
            <a:ext cx="8711100" cy="1405500"/>
          </a:xfrm>
          <a:prstGeom prst="rect">
            <a:avLst/>
          </a:prstGeom>
          <a:noFill/>
          <a:ln>
            <a:noFill/>
          </a:ln>
        </p:spPr>
        <p:txBody>
          <a:bodyPr anchorCtr="0" anchor="t" bIns="31425" lIns="31425" spcFirstLastPara="1" rIns="31425" wrap="square" tIns="31425">
            <a:noAutofit/>
          </a:bodyPr>
          <a:lstStyle/>
          <a:p>
            <a:pPr indent="0" lvl="0" marL="0" marR="0" rtl="0" algn="l">
              <a:lnSpc>
                <a:spcPct val="114030"/>
              </a:lnSpc>
              <a:spcBef>
                <a:spcPts val="0"/>
              </a:spcBef>
              <a:spcAft>
                <a:spcPts val="0"/>
              </a:spcAft>
              <a:buNone/>
            </a:pPr>
            <a:r>
              <a:rPr b="1" lang="en-GB" sz="2800">
                <a:solidFill>
                  <a:schemeClr val="dk1"/>
                </a:solidFill>
              </a:rPr>
              <a:t>The assignment elements…</a:t>
            </a:r>
            <a:endParaRPr b="1" sz="28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pic>
        <p:nvPicPr>
          <p:cNvPr descr="atlantic_fb_large.png" id="111" name="Google Shape;111;p25"/>
          <p:cNvPicPr preferRelativeResize="0"/>
          <p:nvPr/>
        </p:nvPicPr>
        <p:blipFill>
          <a:blip r:embed="rId4">
            <a:alphaModFix/>
          </a:blip>
          <a:stretch>
            <a:fillRect/>
          </a:stretch>
        </p:blipFill>
        <p:spPr>
          <a:xfrm>
            <a:off x="4531300" y="1323975"/>
            <a:ext cx="3288006" cy="3767525"/>
          </a:xfrm>
          <a:prstGeom prst="rect">
            <a:avLst/>
          </a:prstGeom>
          <a:noFill/>
          <a:ln>
            <a:noFill/>
          </a:ln>
        </p:spPr>
      </p:pic>
      <p:sp>
        <p:nvSpPr>
          <p:cNvPr id="112" name="Google Shape;112;p25"/>
          <p:cNvSpPr txBox="1"/>
          <p:nvPr/>
        </p:nvSpPr>
        <p:spPr>
          <a:xfrm>
            <a:off x="60025" y="4861985"/>
            <a:ext cx="8997900" cy="455700"/>
          </a:xfrm>
          <a:prstGeom prst="rect">
            <a:avLst/>
          </a:prstGeom>
          <a:noFill/>
          <a:ln>
            <a:noFill/>
          </a:ln>
        </p:spPr>
        <p:txBody>
          <a:bodyPr anchorCtr="0" anchor="t" bIns="31425" lIns="31425" spcFirstLastPara="1" rIns="31425" wrap="square" tIns="31425">
            <a:noAutofit/>
          </a:bodyPr>
          <a:lstStyle/>
          <a:p>
            <a:pPr indent="0" lvl="0" marL="0" marR="0" rtl="0" algn="l">
              <a:lnSpc>
                <a:spcPct val="114062"/>
              </a:lnSpc>
              <a:spcBef>
                <a:spcPts val="0"/>
              </a:spcBef>
              <a:spcAft>
                <a:spcPts val="0"/>
              </a:spcAft>
              <a:buNone/>
            </a:pPr>
            <a:r>
              <a:rPr lang="en-GB" sz="1000">
                <a:solidFill>
                  <a:srgbClr val="999999"/>
                </a:solidFill>
              </a:rPr>
              <a:t>http://www.theatlantic.com/business/archive/2014/02/the-facebook-effect-on-the-news/283746/</a:t>
            </a:r>
            <a:endParaRPr sz="1000">
              <a:solidFill>
                <a:srgbClr val="999999"/>
              </a:solidFill>
              <a:latin typeface="Arial"/>
              <a:ea typeface="Arial"/>
              <a:cs typeface="Arial"/>
              <a:sym typeface="Arial"/>
            </a:endParaRPr>
          </a:p>
        </p:txBody>
      </p:sp>
      <p:pic>
        <p:nvPicPr>
          <p:cNvPr descr="atlantic_tweets_large.png" id="113" name="Google Shape;113;p25"/>
          <p:cNvPicPr preferRelativeResize="0"/>
          <p:nvPr/>
        </p:nvPicPr>
        <p:blipFill>
          <a:blip r:embed="rId5">
            <a:alphaModFix/>
          </a:blip>
          <a:stretch>
            <a:fillRect/>
          </a:stretch>
        </p:blipFill>
        <p:spPr>
          <a:xfrm>
            <a:off x="495925" y="1262674"/>
            <a:ext cx="3386724" cy="3599299"/>
          </a:xfrm>
          <a:prstGeom prst="rect">
            <a:avLst/>
          </a:prstGeom>
          <a:noFill/>
          <a:ln>
            <a:noFill/>
          </a:ln>
        </p:spPr>
      </p:pic>
      <p:sp>
        <p:nvSpPr>
          <p:cNvPr id="114" name="Google Shape;114;p25"/>
          <p:cNvSpPr txBox="1"/>
          <p:nvPr/>
        </p:nvSpPr>
        <p:spPr>
          <a:xfrm>
            <a:off x="-22800" y="228600"/>
            <a:ext cx="9189600" cy="944700"/>
          </a:xfrm>
          <a:prstGeom prst="rect">
            <a:avLst/>
          </a:prstGeom>
          <a:noFill/>
          <a:ln>
            <a:noFill/>
          </a:ln>
        </p:spPr>
        <p:txBody>
          <a:bodyPr anchorCtr="0" anchor="ctr" bIns="75425" lIns="75425" spcFirstLastPara="1" rIns="75425" wrap="square" tIns="75425">
            <a:noAutofit/>
          </a:bodyPr>
          <a:lstStyle/>
          <a:p>
            <a:pPr indent="0" lvl="0" marL="0" rtl="0" algn="ctr">
              <a:spcBef>
                <a:spcPts val="0"/>
              </a:spcBef>
              <a:spcAft>
                <a:spcPts val="0"/>
              </a:spcAft>
              <a:buNone/>
            </a:pPr>
            <a:r>
              <a:rPr b="1" lang="en-GB" sz="3200">
                <a:solidFill>
                  <a:srgbClr val="A40800"/>
                </a:solidFill>
              </a:rPr>
              <a:t>Different platforms = different </a:t>
            </a:r>
            <a:endParaRPr b="1" sz="3200">
              <a:solidFill>
                <a:srgbClr val="A40800"/>
              </a:solidFill>
            </a:endParaRPr>
          </a:p>
          <a:p>
            <a:pPr indent="0" lvl="0" marL="0" rtl="0" algn="ctr">
              <a:spcBef>
                <a:spcPts val="0"/>
              </a:spcBef>
              <a:spcAft>
                <a:spcPts val="0"/>
              </a:spcAft>
              <a:buNone/>
            </a:pPr>
            <a:r>
              <a:rPr b="1" lang="en-GB" sz="3200">
                <a:solidFill>
                  <a:srgbClr val="A40800"/>
                </a:solidFill>
              </a:rPr>
              <a:t>audiences, algorithms &amp; expectations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6"/>
          <p:cNvSpPr txBox="1"/>
          <p:nvPr/>
        </p:nvSpPr>
        <p:spPr>
          <a:xfrm>
            <a:off x="191947" y="3295974"/>
            <a:ext cx="8952000" cy="2171100"/>
          </a:xfrm>
          <a:prstGeom prst="rect">
            <a:avLst/>
          </a:prstGeom>
          <a:noFill/>
          <a:ln>
            <a:noFill/>
          </a:ln>
        </p:spPr>
        <p:txBody>
          <a:bodyPr anchorCtr="0" anchor="ctr" bIns="75425" lIns="75425" spcFirstLastPara="1" rIns="75425" wrap="square" tIns="75425">
            <a:noAutofit/>
          </a:bodyPr>
          <a:lstStyle/>
          <a:p>
            <a:pPr indent="0" lvl="0" marL="0" rtl="0" algn="l">
              <a:spcBef>
                <a:spcPts val="0"/>
              </a:spcBef>
              <a:spcAft>
                <a:spcPts val="0"/>
              </a:spcAft>
              <a:buNone/>
            </a:pPr>
            <a:r>
              <a:rPr lang="en-GB" sz="2000"/>
              <a:t>“</a:t>
            </a:r>
            <a:r>
              <a:rPr b="1" lang="en-GB" sz="2000"/>
              <a:t>Facebook</a:t>
            </a:r>
            <a:r>
              <a:rPr lang="en-GB" sz="2000"/>
              <a:t> is a lot more about </a:t>
            </a:r>
            <a:r>
              <a:rPr b="1" lang="en-GB" sz="2000"/>
              <a:t>personal identity and interacting with friends</a:t>
            </a:r>
            <a:r>
              <a:rPr lang="en-GB" sz="2000"/>
              <a:t>, while </a:t>
            </a:r>
            <a:r>
              <a:rPr b="1" lang="en-GB" sz="2000"/>
              <a:t>YouTube</a:t>
            </a:r>
            <a:r>
              <a:rPr lang="en-GB" sz="2000"/>
              <a:t> is a lot more about </a:t>
            </a:r>
            <a:r>
              <a:rPr b="1" lang="en-GB" sz="2000"/>
              <a:t>consuming video</a:t>
            </a:r>
            <a:r>
              <a:rPr lang="en-GB" sz="2000"/>
              <a:t>, so they have pretty different audiences.”</a:t>
            </a:r>
            <a:endParaRPr sz="2000"/>
          </a:p>
        </p:txBody>
      </p:sp>
      <p:sp>
        <p:nvSpPr>
          <p:cNvPr id="120" name="Google Shape;120;p26"/>
          <p:cNvSpPr txBox="1"/>
          <p:nvPr/>
        </p:nvSpPr>
        <p:spPr>
          <a:xfrm>
            <a:off x="191948" y="4813189"/>
            <a:ext cx="6446100" cy="330300"/>
          </a:xfrm>
          <a:prstGeom prst="rect">
            <a:avLst/>
          </a:prstGeom>
          <a:noFill/>
          <a:ln>
            <a:noFill/>
          </a:ln>
        </p:spPr>
        <p:txBody>
          <a:bodyPr anchorCtr="0" anchor="ctr" bIns="75425" lIns="75425" spcFirstLastPara="1" rIns="75425" wrap="square" tIns="75425">
            <a:noAutofit/>
          </a:bodyPr>
          <a:lstStyle/>
          <a:p>
            <a:pPr indent="0" lvl="0" marL="0" rtl="0" algn="l">
              <a:spcBef>
                <a:spcPts val="0"/>
              </a:spcBef>
              <a:spcAft>
                <a:spcPts val="0"/>
              </a:spcAft>
              <a:buNone/>
            </a:pPr>
            <a:r>
              <a:rPr lang="en-GB" sz="1200" u="sng">
                <a:solidFill>
                  <a:schemeClr val="hlink"/>
                </a:solidFill>
                <a:hlinkClick r:id="rId3"/>
              </a:rPr>
              <a:t>http://digiday.com/publishers/inside-buzzfeed-video/</a:t>
            </a:r>
            <a:endParaRPr sz="1200"/>
          </a:p>
        </p:txBody>
      </p:sp>
      <p:pic>
        <p:nvPicPr>
          <p:cNvPr descr="Why Prince Charming, Prince Eric, Aladdin, the Beast, Snow White's prince, Prince Naveen, and Captain Shang would make terrible boyfriends.&#10;&#10;Share on Twitter: http://bit.ly/1An3TOK&#10;Like BuzzFeedVideo on Facebook: http://on.fb.me/18yCF0b&#10;Share on Facebook: http://on.fb.me/1An44K2&#10;&#10;MUSIC: “Original BuzzFeed Disney Prince Score”&#10;Composed by David Butterfield&#10;www.davidbutterfieldmusic.com&#10;soundcloud.com/david-butterfield-music&#10;www.facebook.com/DavidButterfieldMusic&#10;&#10;CAST:&#10;Reyna (The Heroine) – Charity Lynne Baroni (@ChaeLynne)&#10;Prince Charming (“Cinderella”) – Jason Zahodnik (@jasonzahodnik)&#10;Prince Florian (“Snow White &amp; the Seven Dwarfs”) – Travis Bryant (@TravisBryantNYC)&#10;Prince Adam (“Beauty &amp; the Beast”) – Steven Aleck (@Tadthunderson)&#10;Prince Eric (“The Little Mermaid”) – Dylan Jackson (@Dylan_jackson17)&#10;Prince Naveen (“The Princess &amp; the Frog”) – Sean Samuels (IG @Sean_Samuelsla / Twitter @SeanSamuels)&#10;Prince Ali (“Aladdin”) – Junes Zahdi (@juneszahdi)&#10;Captain Li Shang (“Mulan”) – Eugene Lee Yang (@EugeneLeeYang)&#10;The Narrator – Kevin Benjamin &#10;&#10;GET MORE BUZZFEED:&#10;www.buzzfeed.com&#10;www.buzzfeed.com/video&#10;www.youtube.com/buzzfeed&#10;www.youtube.com/buzzfeedvideo&#10;www.youtube.com/buzzfeedyellow&#10;www.youtube.com/buzzfeedpop&#10;www.youtube.com/buzzfeedblue&#10;www.youtube.com/cnnbuzzfeed&#10;ww.youtube.com/buzzfeedviolet&#10;&#10;BUZZFEED VIDEO&#10;BuzzFeed is the world's first true social news organization. Featuring tasty, short, fun, inspiring, funny, interesting videos from the BuzzFeed. /BuzzFeedVideo is BuzzFeed's original YouTube Channel, with a focus on producing great short-form BuzzFeed videos for YouTube (and the world!). BuzzFeed Video will entertain, educate, spark conversation, inspire and delight. Subscribe to BuzzFeedVideo today and check us out at http://buzzfeed.com" id="121" name="Google Shape;121;p26" title="If Disney Princes Were Real">
            <a:hlinkClick r:id="rId4"/>
          </p:cNvPr>
          <p:cNvPicPr preferRelativeResize="0"/>
          <p:nvPr/>
        </p:nvPicPr>
        <p:blipFill>
          <a:blip r:embed="rId5">
            <a:alphaModFix/>
          </a:blip>
          <a:stretch>
            <a:fillRect/>
          </a:stretch>
        </p:blipFill>
        <p:spPr>
          <a:xfrm>
            <a:off x="386258" y="0"/>
            <a:ext cx="5125141" cy="38438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descr="retweet_percentage_graphics-03.jpg" id="126" name="Google Shape;126;p27"/>
          <p:cNvPicPr preferRelativeResize="0"/>
          <p:nvPr/>
        </p:nvPicPr>
        <p:blipFill>
          <a:blip r:embed="rId4">
            <a:alphaModFix/>
          </a:blip>
          <a:stretch>
            <a:fillRect/>
          </a:stretch>
        </p:blipFill>
        <p:spPr>
          <a:xfrm>
            <a:off x="0" y="-621600"/>
            <a:ext cx="9202451" cy="4501600"/>
          </a:xfrm>
          <a:prstGeom prst="rect">
            <a:avLst/>
          </a:prstGeom>
          <a:noFill/>
          <a:ln>
            <a:noFill/>
          </a:ln>
        </p:spPr>
      </p:pic>
      <p:pic>
        <p:nvPicPr>
          <p:cNvPr id="127" name="Google Shape;127;p27"/>
          <p:cNvPicPr preferRelativeResize="0"/>
          <p:nvPr/>
        </p:nvPicPr>
        <p:blipFill>
          <a:blip r:embed="rId5">
            <a:alphaModFix/>
          </a:blip>
          <a:stretch>
            <a:fillRect/>
          </a:stretch>
        </p:blipFill>
        <p:spPr>
          <a:xfrm>
            <a:off x="0" y="1517325"/>
            <a:ext cx="9277625" cy="3626175"/>
          </a:xfrm>
          <a:prstGeom prst="rect">
            <a:avLst/>
          </a:prstGeom>
          <a:noFill/>
          <a:ln>
            <a:noFill/>
          </a:ln>
        </p:spPr>
      </p:pic>
      <p:sp>
        <p:nvSpPr>
          <p:cNvPr id="128" name="Google Shape;128;p27"/>
          <p:cNvSpPr txBox="1"/>
          <p:nvPr/>
        </p:nvSpPr>
        <p:spPr>
          <a:xfrm>
            <a:off x="140018" y="1923446"/>
            <a:ext cx="8846700" cy="737400"/>
          </a:xfrm>
          <a:prstGeom prst="rect">
            <a:avLst/>
          </a:prstGeom>
          <a:noFill/>
          <a:ln>
            <a:noFill/>
          </a:ln>
        </p:spPr>
        <p:txBody>
          <a:bodyPr anchorCtr="0" anchor="t" bIns="31425" lIns="31425" spcFirstLastPara="1" rIns="31425" wrap="square" tIns="31425">
            <a:noAutofit/>
          </a:bodyPr>
          <a:lstStyle/>
          <a:p>
            <a:pPr indent="0" lvl="0" marL="0" marR="0" rtl="0" algn="r">
              <a:lnSpc>
                <a:spcPct val="113888"/>
              </a:lnSpc>
              <a:spcBef>
                <a:spcPts val="0"/>
              </a:spcBef>
              <a:spcAft>
                <a:spcPts val="0"/>
              </a:spcAft>
              <a:buNone/>
            </a:pPr>
            <a:r>
              <a:rPr b="1" lang="en-GB" sz="5900">
                <a:solidFill>
                  <a:srgbClr val="FFFFFF"/>
                </a:solidFill>
              </a:rPr>
              <a:t>Complication: </a:t>
            </a:r>
            <a:endParaRPr b="1" sz="5900">
              <a:solidFill>
                <a:srgbClr val="FFFFFF"/>
              </a:solidFill>
            </a:endParaRPr>
          </a:p>
          <a:p>
            <a:pPr indent="0" lvl="0" marL="0" marR="0" rtl="0" algn="r">
              <a:lnSpc>
                <a:spcPct val="113888"/>
              </a:lnSpc>
              <a:spcBef>
                <a:spcPts val="0"/>
              </a:spcBef>
              <a:spcAft>
                <a:spcPts val="0"/>
              </a:spcAft>
              <a:buNone/>
            </a:pPr>
            <a:r>
              <a:rPr b="1" lang="en-GB" sz="5900">
                <a:solidFill>
                  <a:srgbClr val="FFFFFF"/>
                </a:solidFill>
              </a:rPr>
              <a:t>w</a:t>
            </a:r>
            <a:r>
              <a:rPr b="1" lang="en-GB" sz="5900">
                <a:solidFill>
                  <a:srgbClr val="FFFFFF"/>
                </a:solidFill>
                <a:latin typeface="Arial"/>
                <a:ea typeface="Arial"/>
                <a:cs typeface="Arial"/>
                <a:sym typeface="Arial"/>
              </a:rPr>
              <a:t>h</a:t>
            </a:r>
            <a:r>
              <a:rPr b="1" lang="en-GB" sz="5900">
                <a:solidFill>
                  <a:srgbClr val="FFFFFF"/>
                </a:solidFill>
              </a:rPr>
              <a:t>at works</a:t>
            </a:r>
            <a:r>
              <a:rPr b="1" lang="en-GB" sz="5900">
                <a:solidFill>
                  <a:srgbClr val="FFFFFF"/>
                </a:solidFill>
                <a:latin typeface="Arial"/>
                <a:ea typeface="Arial"/>
                <a:cs typeface="Arial"/>
                <a:sym typeface="Arial"/>
              </a:rPr>
              <a:t>?</a:t>
            </a:r>
            <a:endParaRPr b="1" sz="5900">
              <a:solidFill>
                <a:srgbClr val="FFFFFF"/>
              </a:solidFill>
              <a:latin typeface="Arial"/>
              <a:ea typeface="Arial"/>
              <a:cs typeface="Arial"/>
              <a:sym typeface="Arial"/>
            </a:endParaRPr>
          </a:p>
        </p:txBody>
      </p:sp>
      <p:sp>
        <p:nvSpPr>
          <p:cNvPr id="129" name="Google Shape;129;p27"/>
          <p:cNvSpPr txBox="1"/>
          <p:nvPr/>
        </p:nvSpPr>
        <p:spPr>
          <a:xfrm>
            <a:off x="1468755" y="4509118"/>
            <a:ext cx="7520700" cy="2829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2000">
                <a:solidFill>
                  <a:srgbClr val="FFFFFF"/>
                </a:solidFill>
                <a:latin typeface="Arial"/>
                <a:ea typeface="Arial"/>
                <a:cs typeface="Arial"/>
                <a:sym typeface="Arial"/>
              </a:rPr>
              <a:t>..</a:t>
            </a:r>
            <a:endParaRPr sz="200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28"/>
          <p:cNvSpPr txBox="1"/>
          <p:nvPr/>
        </p:nvSpPr>
        <p:spPr>
          <a:xfrm>
            <a:off x="451103" y="4901141"/>
            <a:ext cx="8606700" cy="187800"/>
          </a:xfrm>
          <a:prstGeom prst="rect">
            <a:avLst/>
          </a:prstGeom>
          <a:noFill/>
          <a:ln>
            <a:noFill/>
          </a:ln>
        </p:spPr>
        <p:txBody>
          <a:bodyPr anchorCtr="0" anchor="t" bIns="31425" lIns="31425" spcFirstLastPara="1" rIns="31425" wrap="square" tIns="31425">
            <a:noAutofit/>
          </a:bodyPr>
          <a:lstStyle/>
          <a:p>
            <a:pPr indent="0" lvl="0" marL="0" marR="0" rtl="0" algn="r">
              <a:lnSpc>
                <a:spcPct val="114062"/>
              </a:lnSpc>
              <a:spcBef>
                <a:spcPts val="0"/>
              </a:spcBef>
              <a:spcAft>
                <a:spcPts val="0"/>
              </a:spcAft>
              <a:buNone/>
            </a:pPr>
            <a:r>
              <a:rPr lang="en-GB" sz="1000">
                <a:solidFill>
                  <a:srgbClr val="999999"/>
                </a:solidFill>
              </a:rPr>
              <a:t>https://media.twitter.com/best-practice/news-the-impact-of-tweeting-with-photos-videos-hashtags-and-links</a:t>
            </a:r>
            <a:endParaRPr sz="1000">
              <a:solidFill>
                <a:srgbClr val="999999"/>
              </a:solidFill>
              <a:latin typeface="Arial"/>
              <a:ea typeface="Arial"/>
              <a:cs typeface="Arial"/>
              <a:sym typeface="Arial"/>
            </a:endParaRPr>
          </a:p>
        </p:txBody>
      </p:sp>
      <p:pic>
        <p:nvPicPr>
          <p:cNvPr descr="retweet_percentage_graphics-03.jpg" id="135" name="Google Shape;135;p28"/>
          <p:cNvPicPr preferRelativeResize="0"/>
          <p:nvPr/>
        </p:nvPicPr>
        <p:blipFill>
          <a:blip r:embed="rId3">
            <a:alphaModFix/>
          </a:blip>
          <a:stretch>
            <a:fillRect/>
          </a:stretch>
        </p:blipFill>
        <p:spPr>
          <a:xfrm>
            <a:off x="883086" y="-1"/>
            <a:ext cx="7377825" cy="4842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blank">
      <a:dk1>
        <a:srgbClr val="000000"/>
      </a:dk1>
      <a:lt1>
        <a:srgbClr val="FFFFFF"/>
      </a:lt1>
      <a:dk2>
        <a:srgbClr val="073763"/>
      </a:dk2>
      <a:lt2>
        <a:srgbClr val="CFE2F3"/>
      </a:lt2>
      <a:accent1>
        <a:srgbClr val="404040"/>
      </a:accent1>
      <a:accent2>
        <a:srgbClr val="808080"/>
      </a:accent2>
      <a:accent3>
        <a:srgbClr val="C0C0C0"/>
      </a:accent3>
      <a:accent4>
        <a:srgbClr val="396187"/>
      </a:accent4>
      <a:accent5>
        <a:srgbClr val="6B8CAB"/>
      </a:accent5>
      <a:accent6>
        <a:srgbClr val="9DB7CF"/>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